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82" r:id="rId2"/>
    <p:sldId id="283" r:id="rId3"/>
    <p:sldId id="339" r:id="rId4"/>
    <p:sldId id="280" r:id="rId5"/>
    <p:sldId id="276" r:id="rId6"/>
    <p:sldId id="367" r:id="rId7"/>
    <p:sldId id="270" r:id="rId8"/>
    <p:sldId id="356" r:id="rId9"/>
    <p:sldId id="357" r:id="rId10"/>
    <p:sldId id="360" r:id="rId11"/>
    <p:sldId id="361" r:id="rId12"/>
    <p:sldId id="353" r:id="rId13"/>
    <p:sldId id="362" r:id="rId14"/>
    <p:sldId id="363" r:id="rId15"/>
    <p:sldId id="328" r:id="rId16"/>
    <p:sldId id="329" r:id="rId17"/>
    <p:sldId id="368" r:id="rId18"/>
    <p:sldId id="355" r:id="rId19"/>
    <p:sldId id="341" r:id="rId20"/>
    <p:sldId id="340" r:id="rId21"/>
    <p:sldId id="377" r:id="rId22"/>
    <p:sldId id="378" r:id="rId23"/>
    <p:sldId id="369" r:id="rId24"/>
    <p:sldId id="364" r:id="rId25"/>
    <p:sldId id="383" r:id="rId26"/>
    <p:sldId id="379" r:id="rId27"/>
    <p:sldId id="382" r:id="rId28"/>
    <p:sldId id="381" r:id="rId29"/>
    <p:sldId id="359" r:id="rId30"/>
    <p:sldId id="342" r:id="rId31"/>
    <p:sldId id="384" r:id="rId32"/>
    <p:sldId id="373" r:id="rId33"/>
    <p:sldId id="374" r:id="rId34"/>
    <p:sldId id="375" r:id="rId35"/>
    <p:sldId id="376" r:id="rId36"/>
    <p:sldId id="386" r:id="rId37"/>
    <p:sldId id="385" r:id="rId38"/>
    <p:sldId id="387" r:id="rId39"/>
    <p:sldId id="388" r:id="rId40"/>
    <p:sldId id="389" r:id="rId41"/>
    <p:sldId id="284" r:id="rId42"/>
    <p:sldId id="295" r:id="rId43"/>
    <p:sldId id="390" r:id="rId44"/>
    <p:sldId id="391" r:id="rId45"/>
    <p:sldId id="286" r:id="rId46"/>
    <p:sldId id="292" r:id="rId47"/>
    <p:sldId id="291" r:id="rId48"/>
    <p:sldId id="293" r:id="rId49"/>
    <p:sldId id="294" r:id="rId50"/>
    <p:sldId id="289" r:id="rId51"/>
    <p:sldId id="269" r:id="rId52"/>
    <p:sldId id="349" r:id="rId53"/>
    <p:sldId id="350" r:id="rId54"/>
    <p:sldId id="351" r:id="rId55"/>
    <p:sldId id="345" r:id="rId56"/>
    <p:sldId id="310" r:id="rId57"/>
    <p:sldId id="311" r:id="rId58"/>
    <p:sldId id="312" r:id="rId59"/>
    <p:sldId id="354" r:id="rId60"/>
    <p:sldId id="314" r:id="rId6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431" autoAdjust="0"/>
    <p:restoredTop sz="82616" autoAdjust="0"/>
  </p:normalViewPr>
  <p:slideViewPr>
    <p:cSldViewPr>
      <p:cViewPr>
        <p:scale>
          <a:sx n="50" d="100"/>
          <a:sy n="50" d="100"/>
        </p:scale>
        <p:origin x="-1452" y="-24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8841D1-6DCC-4798-85DD-37A83F9FABFB}" type="datetimeFigureOut">
              <a:rPr lang="el-GR" smtClean="0"/>
              <a:pPr/>
              <a:t>9/9/2021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4359F1-B04D-4DAE-96E4-A8F54B826F3B}"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p:spPr>
      </p:sp>
      <p:sp>
        <p:nvSpPr>
          <p:cNvPr id="358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l-GR" dirty="0" smtClean="0">
                <a:solidFill>
                  <a:srgbClr val="808080"/>
                </a:solidFill>
                <a:latin typeface="Arial" pitchFamily="34" charset="0"/>
              </a:rPr>
              <a:t>Ο Φορέας Διαχείρισης ιδρύθηκε το 2002 με σκοπό την διοίκηση, προστασία και διαχείριση του </a:t>
            </a:r>
            <a:r>
              <a:rPr lang="el-GR" dirty="0" err="1" smtClean="0">
                <a:solidFill>
                  <a:srgbClr val="808080"/>
                </a:solidFill>
                <a:latin typeface="Arial" pitchFamily="34" charset="0"/>
              </a:rPr>
              <a:t>υγροτοπικού</a:t>
            </a:r>
            <a:r>
              <a:rPr lang="el-GR" dirty="0" smtClean="0">
                <a:solidFill>
                  <a:srgbClr val="808080"/>
                </a:solidFill>
                <a:latin typeface="Arial" pitchFamily="34" charset="0"/>
              </a:rPr>
              <a:t> συστήματος που αποτελείται από τα Δέλτα των ποταμών Αξιός και Αλιάκμονας, από τις εκβολές του Λουδία και του Γαλλικού, από τη λιμνοθάλασσα </a:t>
            </a:r>
            <a:r>
              <a:rPr lang="el-GR" dirty="0" err="1" smtClean="0">
                <a:solidFill>
                  <a:srgbClr val="808080"/>
                </a:solidFill>
                <a:latin typeface="Arial" pitchFamily="34" charset="0"/>
              </a:rPr>
              <a:t>Καλοχωρίου</a:t>
            </a:r>
            <a:r>
              <a:rPr lang="el-GR" dirty="0" smtClean="0">
                <a:solidFill>
                  <a:srgbClr val="808080"/>
                </a:solidFill>
                <a:latin typeface="Arial" pitchFamily="34" charset="0"/>
              </a:rPr>
              <a:t> και τις Αλυκές Κίτρους</a:t>
            </a:r>
            <a:r>
              <a:rPr lang="el-GR" dirty="0" smtClean="0">
                <a:latin typeface="Arial" pitchFamily="34" charset="0"/>
              </a:rPr>
              <a:t> </a:t>
            </a:r>
            <a:r>
              <a:rPr lang="el-GR" dirty="0" smtClean="0">
                <a:solidFill>
                  <a:srgbClr val="808080"/>
                </a:solidFill>
                <a:latin typeface="Arial" pitchFamily="34" charset="0"/>
              </a:rPr>
              <a:t>. </a:t>
            </a:r>
            <a:r>
              <a:rPr lang="el-GR" dirty="0" err="1" smtClean="0">
                <a:solidFill>
                  <a:srgbClr val="808080"/>
                </a:solidFill>
                <a:latin typeface="Arial" pitchFamily="34" charset="0"/>
              </a:rPr>
              <a:t>Σημερα</a:t>
            </a:r>
            <a:r>
              <a:rPr lang="el-GR" dirty="0" smtClean="0">
                <a:solidFill>
                  <a:srgbClr val="808080"/>
                </a:solidFill>
                <a:latin typeface="Arial" pitchFamily="34" charset="0"/>
              </a:rPr>
              <a:t> είναι  ένας από τους </a:t>
            </a:r>
            <a:r>
              <a:rPr lang="el-GR" b="1" dirty="0" smtClean="0">
                <a:solidFill>
                  <a:srgbClr val="808080"/>
                </a:solidFill>
                <a:latin typeface="Arial" pitchFamily="34" charset="0"/>
              </a:rPr>
              <a:t>36 Φορείς Διαχείρισης που λειτουργούν στη χώρα μας για τη διαχείριση των προστατευόμενων περιοχών </a:t>
            </a:r>
            <a:r>
              <a:rPr lang="el-GR" b="1" dirty="0" err="1" smtClean="0">
                <a:solidFill>
                  <a:srgbClr val="808080"/>
                </a:solidFill>
                <a:latin typeface="Arial" pitchFamily="34" charset="0"/>
              </a:rPr>
              <a:t>συμφωνα</a:t>
            </a:r>
            <a:r>
              <a:rPr lang="el-GR" b="1" dirty="0" smtClean="0">
                <a:solidFill>
                  <a:srgbClr val="808080"/>
                </a:solidFill>
                <a:latin typeface="Arial" pitchFamily="34" charset="0"/>
              </a:rPr>
              <a:t> </a:t>
            </a:r>
            <a:r>
              <a:rPr lang="el-GR" dirty="0" smtClean="0">
                <a:solidFill>
                  <a:srgbClr val="808080"/>
                </a:solidFill>
                <a:latin typeface="Arial" pitchFamily="34" charset="0"/>
              </a:rPr>
              <a:t>,με τον Ν </a:t>
            </a:r>
            <a:r>
              <a:rPr lang="en-US" dirty="0" smtClean="0">
                <a:solidFill>
                  <a:srgbClr val="808080"/>
                </a:solidFill>
                <a:latin typeface="Arial" pitchFamily="34" charset="0"/>
              </a:rPr>
              <a:t>4519/2018</a:t>
            </a:r>
            <a:r>
              <a:rPr lang="el-GR" dirty="0" smtClean="0">
                <a:solidFill>
                  <a:srgbClr val="808080"/>
                </a:solidFill>
                <a:latin typeface="Arial" pitchFamily="34" charset="0"/>
              </a:rPr>
              <a:t>,με τον οποίο επεκτάθηκε, </a:t>
            </a:r>
            <a:r>
              <a:rPr lang="en-US" dirty="0" smtClean="0">
                <a:solidFill>
                  <a:srgbClr val="808080"/>
                </a:solidFill>
                <a:latin typeface="Arial" pitchFamily="34" charset="0"/>
              </a:rPr>
              <a:t> </a:t>
            </a:r>
            <a:r>
              <a:rPr lang="el-GR" dirty="0" smtClean="0">
                <a:solidFill>
                  <a:srgbClr val="808080"/>
                </a:solidFill>
                <a:latin typeface="Arial" pitchFamily="34" charset="0"/>
              </a:rPr>
              <a:t>στο πλαίσιο και της υποχρέωσης της χώρας μας προς την Ευρωπαϊκή Ένωση να εφαρμόσει αποτελεσματικά μέτρα προστασίας του περιβάλλοντος και της βιοποικιλότητας.</a:t>
            </a:r>
            <a:endParaRPr lang="el-GR" dirty="0" smtClean="0">
              <a:latin typeface="Arial" pitchFamily="34" charset="0"/>
            </a:endParaRPr>
          </a:p>
          <a:p>
            <a:pPr eaLnBrk="1" hangingPunct="1"/>
            <a:r>
              <a:rPr lang="el-GR" dirty="0" smtClean="0">
                <a:solidFill>
                  <a:srgbClr val="808080"/>
                </a:solidFill>
                <a:latin typeface="Arial" pitchFamily="34" charset="0"/>
              </a:rPr>
              <a:t>Ο Φορέας Διαχείρισης είναι νομικό πρόσωπο ιδιωτικό δικαίου κοινωφελούς χαρακτήρα που εποπτεύεται από το υπουργείο Περιβάλλοντος και Ενέργειας (ΥΠΕΝ). Η λειτουργία του χρηματοδοτήθηκε από το 2006 ως το τέλος του 2015 από ευρωπαϊκά κονδύλια, ενώ από τις αρχές του 2016 η λειτουργία του χρηματοδοτείται από το </a:t>
            </a:r>
            <a:r>
              <a:rPr lang="el-GR" dirty="0" smtClean="0">
                <a:solidFill>
                  <a:srgbClr val="2991CF"/>
                </a:solidFill>
                <a:latin typeface="Arial" pitchFamily="34" charset="0"/>
              </a:rPr>
              <a:t>Πράσινο Ταμείο</a:t>
            </a:r>
            <a:r>
              <a:rPr lang="en-US" dirty="0" smtClean="0">
                <a:solidFill>
                  <a:srgbClr val="808080"/>
                </a:solidFill>
                <a:latin typeface="Arial" pitchFamily="34" charset="0"/>
              </a:rPr>
              <a:t> </a:t>
            </a:r>
            <a:r>
              <a:rPr lang="el-GR" dirty="0" smtClean="0">
                <a:solidFill>
                  <a:srgbClr val="808080"/>
                </a:solidFill>
                <a:latin typeface="Arial" pitchFamily="34" charset="0"/>
              </a:rPr>
              <a:t>και από το 2018 τα λειτουργικά τους  από τον Εθνικό Προϋπολογισμό </a:t>
            </a:r>
          </a:p>
          <a:p>
            <a:pPr eaLnBrk="1" hangingPunct="1"/>
            <a:r>
              <a:rPr lang="el-GR" dirty="0" smtClean="0">
                <a:solidFill>
                  <a:srgbClr val="808080"/>
                </a:solidFill>
              </a:rPr>
              <a:t>Αρμοδιότητες πέρα από την προστασία των περιοχών του μεταξύ των άλλων …..</a:t>
            </a:r>
          </a:p>
          <a:p>
            <a:pPr eaLnBrk="1" hangingPunct="1"/>
            <a:r>
              <a:rPr lang="el-GR" dirty="0" smtClean="0">
                <a:solidFill>
                  <a:srgbClr val="808080"/>
                </a:solidFill>
              </a:rPr>
              <a:t>Η μέριμνα για τη συλλογή, ταξινόμηση και επεξεργασία περιβαλλοντικών στοιχείων και δεδομένων για την περιοχή ευθύνης του</a:t>
            </a:r>
          </a:p>
          <a:p>
            <a:pPr eaLnBrk="1" hangingPunct="1"/>
            <a:r>
              <a:rPr lang="el-GR" dirty="0" smtClean="0">
                <a:solidFill>
                  <a:srgbClr val="808080"/>
                </a:solidFill>
              </a:rPr>
              <a:t>Η κατάρτιση μελετών και ερευνών, καθώς και η εκτέλεση τεχνικών ή άλλων έργων που περιλαμβάνονται στο οικείο σχέδιο διαχείρισης και στα αντίστοιχα προγράμματα δράσης και είναι απαραίτητα για την προστασία, διατήρηση, αποκατάσταση και ανάδειξη των προστατευόμενων περιοχών</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1" i="0" kern="1200" dirty="0" smtClean="0">
                <a:solidFill>
                  <a:schemeClr val="tx1"/>
                </a:solidFill>
                <a:latin typeface="+mn-lt"/>
                <a:ea typeface="+mn-ea"/>
                <a:cs typeface="+mn-cs"/>
              </a:rPr>
              <a:t>Άρθρο 27</a:t>
            </a:r>
            <a:endParaRPr lang="el-GR" sz="1200" b="0" i="0" kern="1200" dirty="0" smtClean="0">
              <a:solidFill>
                <a:schemeClr val="tx1"/>
              </a:solidFill>
              <a:latin typeface="+mn-lt"/>
              <a:ea typeface="+mn-ea"/>
              <a:cs typeface="+mn-cs"/>
            </a:endParaRPr>
          </a:p>
          <a:p>
            <a:r>
              <a:rPr lang="el-GR" sz="1200" b="1" i="0" kern="1200" dirty="0" smtClean="0">
                <a:solidFill>
                  <a:schemeClr val="tx1"/>
                </a:solidFill>
                <a:latin typeface="+mn-lt"/>
                <a:ea typeface="+mn-ea"/>
                <a:cs typeface="+mn-cs"/>
              </a:rPr>
              <a:t>Ίδρυση, Σκοπός και Εποπτεία του ΟΦΥΠΕΚΑ</a:t>
            </a:r>
            <a:endParaRPr lang="el-GR" sz="1200" b="0" i="0" kern="1200" dirty="0" smtClean="0">
              <a:solidFill>
                <a:schemeClr val="tx1"/>
              </a:solidFill>
              <a:latin typeface="+mn-lt"/>
              <a:ea typeface="+mn-ea"/>
              <a:cs typeface="+mn-cs"/>
            </a:endParaRPr>
          </a:p>
          <a:p>
            <a:r>
              <a:rPr lang="el-GR" sz="1200" b="1" i="0" kern="1200" dirty="0" smtClean="0">
                <a:solidFill>
                  <a:schemeClr val="tx1"/>
                </a:solidFill>
                <a:latin typeface="+mn-lt"/>
                <a:ea typeface="+mn-ea"/>
                <a:cs typeface="+mn-cs"/>
              </a:rPr>
              <a:t>1</a:t>
            </a:r>
            <a:r>
              <a:rPr lang="el-GR" sz="1200" b="0" i="0" kern="1200" dirty="0" smtClean="0">
                <a:solidFill>
                  <a:schemeClr val="tx1"/>
                </a:solidFill>
                <a:latin typeface="+mn-lt"/>
                <a:ea typeface="+mn-ea"/>
                <a:cs typeface="+mn-cs"/>
              </a:rPr>
              <a:t>. Το Νομικό Πρόσωπο Ιδιωτικού Δικαίου με την επωνυμία «Εθνικό Κέντρο Περιβάλλοντος και Αειφόρου Ανάπτυξης» (ΕΚΠΑΑ), που ιδρύθηκε με τον ν. 2742/ 1999 (Α΄ 207), μετονομάζεται σε «Οργανισμός Φυσικού Περιβάλλοντος και Κλιματικής Αλλαγής» (εφεξής: «ΟΦΥΠΕΚΑ»),</a:t>
            </a:r>
          </a:p>
          <a:p>
            <a:endParaRPr lang="el-GR" dirty="0"/>
          </a:p>
        </p:txBody>
      </p:sp>
      <p:sp>
        <p:nvSpPr>
          <p:cNvPr id="4" name="3 - Θέση αριθμού διαφάνειας"/>
          <p:cNvSpPr>
            <a:spLocks noGrp="1"/>
          </p:cNvSpPr>
          <p:nvPr>
            <p:ph type="sldNum" sz="quarter" idx="10"/>
          </p:nvPr>
        </p:nvSpPr>
        <p:spPr/>
        <p:txBody>
          <a:bodyPr/>
          <a:lstStyle/>
          <a:p>
            <a:fld id="{FF810021-3E2F-42F4-853A-76EC62B6B9D2}" type="slidenum">
              <a:rPr lang="el-GR" smtClean="0"/>
              <a:pPr/>
              <a:t>57</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73AB1CD-BB07-41A0-979C-DB29B2520E2A}" type="slidenum">
              <a:rPr lang="el-GR" smtClean="0"/>
              <a:pPr/>
              <a:t>58</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lvl="0"/>
            <a:r>
              <a:rPr lang="el-GR" b="1" dirty="0" err="1" smtClean="0"/>
              <a:t>Δυσκολιες</a:t>
            </a:r>
            <a:r>
              <a:rPr lang="el-GR" b="1" baseline="0" dirty="0" smtClean="0"/>
              <a:t> </a:t>
            </a:r>
          </a:p>
          <a:p>
            <a:pPr lvl="0"/>
            <a:r>
              <a:rPr lang="el-GR" dirty="0" smtClean="0"/>
              <a:t>Δεν είναι μόνον η έκταση των περιοχών, είναι και η προσβασιμότητα (δρόμοι-θαλάσσιοι χώροι κτλ.)</a:t>
            </a:r>
            <a:r>
              <a:rPr lang="en-US" dirty="0" smtClean="0"/>
              <a:t>,</a:t>
            </a:r>
            <a:r>
              <a:rPr lang="el-GR" dirty="0" smtClean="0"/>
              <a:t>όπως και οι πιέσεις</a:t>
            </a:r>
            <a:r>
              <a:rPr lang="en-US" dirty="0" smtClean="0"/>
              <a:t> </a:t>
            </a:r>
            <a:r>
              <a:rPr lang="el-GR" dirty="0" smtClean="0"/>
              <a:t>:</a:t>
            </a:r>
          </a:p>
          <a:p>
            <a:pPr lvl="0"/>
            <a:r>
              <a:rPr lang="el-GR" dirty="0" smtClean="0"/>
              <a:t>η </a:t>
            </a:r>
            <a:r>
              <a:rPr lang="el-GR" dirty="0" err="1" smtClean="0"/>
              <a:t>Κερκίνη</a:t>
            </a:r>
            <a:r>
              <a:rPr lang="el-GR" dirty="0" smtClean="0"/>
              <a:t> μπορεί να διαθέτει μεγαλύτερη έκταση όμως δεν δέχεται τις πιέσεις ούτε τις γνωμοδοτήσεις που έχει ο Θερμαϊκός και η Κορώνεια.</a:t>
            </a:r>
          </a:p>
          <a:p>
            <a:endParaRPr lang="el-GR" dirty="0" smtClean="0"/>
          </a:p>
          <a:p>
            <a:r>
              <a:rPr lang="el-GR" b="1" dirty="0" err="1" smtClean="0"/>
              <a:t>Προσωπικη</a:t>
            </a:r>
            <a:r>
              <a:rPr lang="el-GR" b="1" dirty="0" smtClean="0"/>
              <a:t> </a:t>
            </a:r>
            <a:r>
              <a:rPr lang="el-GR" b="1" dirty="0" err="1" smtClean="0"/>
              <a:t>εμπειρια</a:t>
            </a:r>
            <a:r>
              <a:rPr lang="el-GR" b="1" baseline="0" dirty="0" smtClean="0"/>
              <a:t> </a:t>
            </a:r>
            <a:r>
              <a:rPr lang="el-GR" baseline="0" dirty="0" smtClean="0"/>
              <a:t>από </a:t>
            </a:r>
            <a:r>
              <a:rPr lang="el-GR" baseline="0" dirty="0" err="1" smtClean="0"/>
              <a:t>Νδκρατη</a:t>
            </a:r>
            <a:r>
              <a:rPr lang="el-GR" baseline="0" dirty="0" smtClean="0"/>
              <a:t> </a:t>
            </a:r>
            <a:r>
              <a:rPr lang="el-GR" baseline="0" dirty="0" err="1" smtClean="0"/>
              <a:t>Θεολογης</a:t>
            </a:r>
            <a:r>
              <a:rPr lang="el-GR" baseline="0" dirty="0" smtClean="0"/>
              <a:t> </a:t>
            </a:r>
            <a:endParaRPr lang="el-GR" dirty="0"/>
          </a:p>
        </p:txBody>
      </p:sp>
      <p:sp>
        <p:nvSpPr>
          <p:cNvPr id="4" name="3 - Θέση αριθμού διαφάνειας"/>
          <p:cNvSpPr>
            <a:spLocks noGrp="1"/>
          </p:cNvSpPr>
          <p:nvPr>
            <p:ph type="sldNum" sz="quarter" idx="10"/>
          </p:nvPr>
        </p:nvSpPr>
        <p:spPr/>
        <p:txBody>
          <a:bodyPr/>
          <a:lstStyle/>
          <a:p>
            <a:fld id="{C73AB1CD-BB07-41A0-979C-DB29B2520E2A}" type="slidenum">
              <a:rPr lang="el-GR" smtClean="0"/>
              <a:pPr/>
              <a:t>59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p:spPr>
      </p:sp>
      <p:sp>
        <p:nvSpPr>
          <p:cNvPr id="46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l-GR" sz="1000" dirty="0" smtClean="0"/>
              <a:t>ΔΗΜΟΙ ΠΥΔΝΑΣ ΚΟΛΙΝΔΡΟΥ , ΚΑΤΕΡΙΝΗΣ,ΝΕΑΣ ΠΡΟΠΟΝΤΙΔΑΣ, ΚΑΣΣΑΝΔΡΑΣ</a:t>
            </a:r>
          </a:p>
          <a:p>
            <a:pPr eaLnBrk="1" hangingPunct="1"/>
            <a:r>
              <a:rPr lang="el-GR" altLang="zh-CN" sz="1000" dirty="0" smtClean="0"/>
              <a:t>Η εκπόνηση του </a:t>
            </a:r>
            <a:r>
              <a:rPr lang="el-GR" altLang="zh-CN" sz="1000" dirty="0" err="1" smtClean="0"/>
              <a:t>Master</a:t>
            </a:r>
            <a:r>
              <a:rPr lang="el-GR" altLang="zh-CN" sz="1000" dirty="0" smtClean="0"/>
              <a:t> </a:t>
            </a:r>
            <a:r>
              <a:rPr lang="el-GR" altLang="zh-CN" sz="1000" dirty="0" err="1" smtClean="0"/>
              <a:t>plan</a:t>
            </a:r>
            <a:r>
              <a:rPr lang="el-GR" altLang="zh-CN" sz="1000" dirty="0" smtClean="0"/>
              <a:t> του Θερμαϊκού, ώστε ο Φορέας να μπορέσει να παίξει τον ρολό του ως επιχειρησιακού κέντρου για την αντιμετώπιση, αλλά και την πρόληψη περιβαλλοντικών προβλημάτων που παρουσιάζονται στον Θερμαϊκό Κόλπο και τις παράκτιες περιοχές του. Ένα εξίσου σημαντικό ζήτημα που θα λύσει η εκπόνησή του είναι και ο συντονισμός των έργων όλων των βαθμίδων διοίκησης (Περιφέρεια Κεντρικής Μακεδονίας, παράκτιοι Δήμοι Θεσσαλονίκης, Πυλαίας, Καλαμαριάς, Θερμαϊκού, Μενεμένης, Δέλτα, Κατερίνης, οργανισμοί π.χ. ΟΛΘ, ΕΥΑΘ, επιστημονικά ιδρύματα, π.χ. ΑΠΘ, ΕΛΚΕΘΕ), και των επιχειρηματικών φορέων που δραστηριοποιούνται στην περιοχή του. Είναι σαφές ότι σε καμία περίπτωση αυτός ο συντονιστικός ρόλος του Φορέα δεν θα περιορίσει τις υφιστάμενες αρμοδιότητες των θεσμικών φορέων της Θεσσαλονίκης.</a:t>
            </a:r>
          </a:p>
          <a:p>
            <a:pPr eaLnBrk="1" hangingPunct="1"/>
            <a:r>
              <a:rPr lang="el-GR" altLang="zh-CN" sz="1000" dirty="0" smtClean="0"/>
              <a:t> Στο υφιστάμενο καθεστώς στο μεγαλύτερο μέρος του εμφανίζονται πολλαπλές και </a:t>
            </a:r>
            <a:r>
              <a:rPr lang="el-GR" altLang="zh-CN" sz="1000" dirty="0" err="1" smtClean="0"/>
              <a:t>πολυκερματισμένες</a:t>
            </a:r>
            <a:r>
              <a:rPr lang="el-GR" altLang="zh-CN" sz="1000" dirty="0" smtClean="0"/>
              <a:t> αρμοδιότητες, άρα ένας βασικός ρόλος του νέου Φορέα θα είναι ο συντονισμός και η συνεργασία των φορέων που έχουν αρμοδιότητα στον Θερμαϊκό και στη λοιπή περιοχή,  ώστε η λειτουργία του να διευκολύνει την αναπτυξιακή πορεία της περιοχής και να μπορέσει να επιλύσει γραφειοκρατικά προβλήματα.</a:t>
            </a:r>
          </a:p>
          <a:p>
            <a:pPr eaLnBrk="1" hangingPunct="1"/>
            <a:r>
              <a:rPr lang="el-GR" altLang="zh-CN" sz="1000" dirty="0" smtClean="0"/>
              <a:t>Επιπλέον, ο νέος Φορέας θα είναι η δομή που θα συλλέγει όλα τα δεδομένα παρακολούθησης, θα τα επεξεργάζεται και θα προτείνει δράσεις. Μέχρι σήμερα, ενώ υπάρχουν ποσοτικές και ποιοτικές μετρήσεις για διάφορες παραμέτρους, δεν υπάρχει καμία διασύνδεση αυτών των παραμέτρων και φυσικά δεν υπάρχουν και ενιαίες προτάσεις.</a:t>
            </a:r>
          </a:p>
          <a:p>
            <a:pPr eaLnBrk="1" hangingPunct="1"/>
            <a:r>
              <a:rPr lang="el-GR" altLang="zh-CN" sz="1000" dirty="0" smtClean="0"/>
              <a:t>Για αυτό λοιπόν πρέπει να δημιουργηθεί ένας χώρος </a:t>
            </a:r>
            <a:r>
              <a:rPr lang="el-GR" altLang="zh-CN" sz="1000" dirty="0" err="1" smtClean="0"/>
              <a:t>συναντίληψης</a:t>
            </a:r>
            <a:r>
              <a:rPr lang="el-GR" altLang="zh-CN" sz="1000" dirty="0" smtClean="0"/>
              <a:t> και κοινής δράσης όλων όσοι έχουν αρμοδιότητα στο Θερμαϊκό, δηλαδή ένα Σύμφωνο για τον Θερμαϊκό Κόλπο. Στο πλαίσιο αυτό θα συγκροτηθεί και η ειδική Συμβουλευτική Επιτροπή που θα περιλαμβάνει τους φορείς που έχουν πολιτική ή επιχειρησιακή αρμοδιότητα στον Θερμαϊκό, όπως προκύπτει και από τη διεθνή εμπειρία και έργο της θα είναι η υποστήριξη των αντίστοιχων δράσεων του Φορέα με στόχο μια ολοκληρωμένη διαχείριση των περιοχών αρμοδιότητάς του.</a:t>
            </a:r>
            <a:endParaRPr lang="el-GR" sz="100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4198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smtClean="0"/>
              <a:t>ΕΡΥΘΡΑ ΠΑΛΛΙΡΟΙΑ. Βασική αίτια του φαινομένου είναι η έντονη ρύπανση του Θερμαϊκού από τα αστικά λύματα και τα γεωργικά λιπάσματα που καταλήγουν στον κόλπο και τα οποία είναι πρώτης ποιότητας τροφή για το φυτοπλαγκτόν.</a:t>
            </a:r>
            <a:br>
              <a:rPr lang="el-GR" dirty="0" smtClean="0"/>
            </a:br>
            <a:r>
              <a:rPr lang="el-GR" dirty="0" smtClean="0"/>
              <a:t/>
            </a:r>
            <a:br>
              <a:rPr lang="el-GR" dirty="0" smtClean="0"/>
            </a:br>
            <a:endParaRPr lang="el-GR" dirty="0" smtClean="0"/>
          </a:p>
        </p:txBody>
      </p:sp>
      <p:sp>
        <p:nvSpPr>
          <p:cNvPr id="1843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B2F092-19FC-4FF4-B09C-88D46BB8013E}" type="slidenum">
              <a:rPr lang="el-GR" smtClean="0">
                <a:cs typeface="Arial" charset="0"/>
              </a:rPr>
              <a:pPr fontAlgn="base">
                <a:spcBef>
                  <a:spcPct val="0"/>
                </a:spcBef>
                <a:spcAft>
                  <a:spcPct val="0"/>
                </a:spcAft>
                <a:defRPr/>
              </a:pPr>
              <a:t>10</a:t>
            </a:fld>
            <a:endParaRPr lang="el-GR" smtClean="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Η ΚΑΤΑΣΤΑΣΗ ΤΟΥ ΠΥΘΜΕΝΑ στις ΠΑΛΙΕΣ ΘΕΣΕΙΣ</a:t>
            </a:r>
            <a:endParaRPr lang="el-GR" dirty="0"/>
          </a:p>
        </p:txBody>
      </p:sp>
      <p:sp>
        <p:nvSpPr>
          <p:cNvPr id="4" name="3 - Θέση αριθμού διαφάνειας"/>
          <p:cNvSpPr>
            <a:spLocks noGrp="1"/>
          </p:cNvSpPr>
          <p:nvPr>
            <p:ph type="sldNum" sz="quarter" idx="10"/>
          </p:nvPr>
        </p:nvSpPr>
        <p:spPr/>
        <p:txBody>
          <a:bodyPr/>
          <a:lstStyle/>
          <a:p>
            <a:fld id="{9C4359F1-B04D-4DAE-96E4-A8F54B826F3B}" type="slidenum">
              <a:rPr lang="el-GR" smtClean="0"/>
              <a:pPr/>
              <a:t>32</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p:spPr>
      </p:sp>
      <p:sp>
        <p:nvSpPr>
          <p:cNvPr id="450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l-GR" altLang="zh-CN" smtClean="0"/>
              <a:t>οι επιπτώσεις της </a:t>
            </a:r>
            <a:r>
              <a:rPr lang="el-GR" altLang="zh-CN" b="1" smtClean="0"/>
              <a:t>κλιματικής αλλαγής</a:t>
            </a:r>
            <a:r>
              <a:rPr lang="el-GR" altLang="zh-CN" smtClean="0"/>
              <a:t>στην προστατευόμενη περιοχή που συνδέονται με αύξηση της θερμοκρασίας, ανύψωση της στάθμης θάλασσας και ακραία καιρικά φαινόμενα, όπως πλημμύρες</a:t>
            </a:r>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bwMode="auto">
          <a:noFill/>
          <a:ln>
            <a:solidFill>
              <a:srgbClr val="000000"/>
            </a:solidFill>
            <a:miter lim="800000"/>
            <a:headEnd/>
            <a:tailEnd/>
          </a:ln>
        </p:spPr>
      </p:sp>
      <p:sp>
        <p:nvSpPr>
          <p:cNvPr id="399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l-GR" sz="400" smtClean="0">
                <a:latin typeface="Arial" pitchFamily="34" charset="0"/>
              </a:rPr>
              <a:t>H θεσμοθέτηση και λειτουργία ενός κοινού Διασυνοριακού Φορέα Διαχείρισης του ποταμού Αξιού Ελλάδας και Βόρειας Μακεδονίας, κατά αντιστοιχία της τριμερούς Συντονιστικής Επιτροπής του Πάρκου Πρεσπών, είναι απαραίτητη σήμερα για την ειρήνη, την ανάπτυξη, την προστασία του περιβάλλοντος και την ευημερία στην περιοχή</a:t>
            </a:r>
          </a:p>
          <a:p>
            <a:pPr eaLnBrk="1" hangingPunct="1"/>
            <a:r>
              <a:rPr lang="el-GR" altLang="zh-CN" sz="1000" smtClean="0"/>
              <a:t>Υφιστάμενη Κατάσταση</a:t>
            </a:r>
          </a:p>
          <a:p>
            <a:pPr eaLnBrk="1" hangingPunct="1"/>
            <a:r>
              <a:rPr lang="el-GR" altLang="zh-CN" sz="1000" smtClean="0"/>
              <a:t>-17μεγάλα φράγματα(συνολικής αποθηκευτικότητας1,7x109 m3)</a:t>
            </a:r>
          </a:p>
          <a:p>
            <a:pPr eaLnBrk="1" hangingPunct="1"/>
            <a:r>
              <a:rPr lang="el-GR" altLang="zh-CN" sz="1000" smtClean="0"/>
              <a:t>-100 μικρά φράγματα &amp; ταμιευτήρες(η αποθηκευτικότητάτους ποικίλει από 10.000 έως1 x106m3 το καθένα</a:t>
            </a:r>
          </a:p>
          <a:p>
            <a:pPr eaLnBrk="1" hangingPunct="1"/>
            <a:r>
              <a:rPr lang="el-GR" altLang="zh-CN" sz="1000" smtClean="0"/>
              <a:t>Μελλοντικά Έργα</a:t>
            </a:r>
          </a:p>
          <a:p>
            <a:pPr eaLnBrk="1" hangingPunct="1"/>
            <a:r>
              <a:rPr lang="el-GR" altLang="zh-CN" sz="1000" smtClean="0"/>
              <a:t>-15 νέες μεγάλες και μεσαίες μονάδες παραγωγής  υδροηλεκτικήςενέργειας10 από αυτά θα είναι τύπου run off,ενώ τα υπόλοιπα θα έχουν ταμιευτήρες συνολικής αποθηκευτικότηταςίσης περίπου με1,4 x109 m3</a:t>
            </a:r>
          </a:p>
          <a:p>
            <a:pPr eaLnBrk="1" hangingPunct="1"/>
            <a:r>
              <a:rPr lang="el-GR" altLang="zh-CN" sz="1000" smtClean="0"/>
              <a:t>-Πολυάριθμες μικρές μονάδες παραγωγής υδροηλεκτρικής ενέργειας</a:t>
            </a:r>
          </a:p>
          <a:p>
            <a:pPr eaLnBrk="1" hangingPunct="1"/>
            <a:r>
              <a:rPr lang="el-GR" altLang="zh-CN" sz="1000" smtClean="0"/>
              <a:t>Πηγές Σημειακής Ρύπανσης</a:t>
            </a:r>
          </a:p>
          <a:p>
            <a:pPr eaLnBrk="1" hangingPunct="1"/>
            <a:r>
              <a:rPr lang="el-GR" altLang="zh-CN" sz="1000" smtClean="0"/>
              <a:t>-Αστικά λύματαεΠριορισμένα αποχετευτικά δικτύων &amp; έλλειψη αποτελεσματικών ΕΕΛ-ΒιομηχανίαΈλλειψη Εγκ. Επεξ. Βιομ.Λυμάτων16 “hotspots”-Γεωργία(κτηνοτροφικές μονάδες,σφαγεία)            </a:t>
            </a:r>
          </a:p>
          <a:p>
            <a:pPr eaLnBrk="1" hangingPunct="1"/>
            <a:r>
              <a:rPr lang="el-GR" altLang="zh-CN" sz="1000" smtClean="0"/>
              <a:t>  Απόρριψη σχεδόν ανεπεξέργαστων Λυμάτων στα ΥΣ-Διαχείριση Απορριμμάτων, Λειτουργία αρκετών μη αδειοδοτημένων ΧΥΤΑ-Εξορυκτική Δραστηριότητα-άλλες πηγές σημειακής ρύπανσης</a:t>
            </a:r>
          </a:p>
          <a:p>
            <a:pPr eaLnBrk="1" hangingPunct="1"/>
            <a:r>
              <a:rPr lang="el-GR" altLang="zh-CN" sz="1000" smtClean="0"/>
              <a:t>Πηγές Διάχυτης Ρύπανσης</a:t>
            </a:r>
          </a:p>
          <a:p>
            <a:pPr eaLnBrk="1" hangingPunct="1"/>
            <a:r>
              <a:rPr lang="el-GR" altLang="zh-CN" sz="1000" smtClean="0"/>
              <a:t>-Γεωργία</a:t>
            </a:r>
          </a:p>
          <a:p>
            <a:pPr eaLnBrk="1" hangingPunct="1"/>
            <a:r>
              <a:rPr lang="el-GR" altLang="zh-CN" sz="1000" smtClean="0"/>
              <a:t>-Αστικά λύματα από διάσπαρτο πληθυσμό</a:t>
            </a:r>
          </a:p>
          <a:p>
            <a:pPr eaLnBrk="1" hangingPunct="1"/>
            <a:endParaRPr lang="el-GR" sz="1000" smtClean="0"/>
          </a:p>
          <a:p>
            <a:pPr eaLnBrk="1" hangingPunct="1"/>
            <a:r>
              <a:rPr lang="el-GR" sz="1000" smtClean="0"/>
              <a:t>«∆ιαχείριση υδατικών πόρων σε διακρατικές υδρολογικές λεκάνες».Ελπίδα Κολοκυθά-Αναπλ. καθηγήτρια Τμήμα Πολιτικών Μηχανικών Α.Π.Θ</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p:spPr>
      </p:sp>
      <p:sp>
        <p:nvSpPr>
          <p:cNvPr id="440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l-GR" smtClean="0">
                <a:latin typeface="Arial" pitchFamily="34" charset="0"/>
              </a:rPr>
              <a:t>ΤΑΦΡΟΣ 66</a:t>
            </a:r>
          </a:p>
          <a:p>
            <a:pPr eaLnBrk="1" hangingPunct="1"/>
            <a:r>
              <a:rPr lang="el-GR" smtClean="0">
                <a:latin typeface="Arial" pitchFamily="34" charset="0"/>
              </a:rPr>
              <a:t>ΔΕΝΔΡΟΠΟΤΑΜΟΣ </a:t>
            </a:r>
          </a:p>
          <a:p>
            <a:pPr eaLnBrk="1" hangingPunct="1"/>
            <a:r>
              <a:rPr lang="el-GR" smtClean="0">
                <a:latin typeface="Arial" pitchFamily="34" charset="0"/>
              </a:rPr>
              <a:t>ΧΑΜΗΛΕΣ ΠΕΡΙΟΧΕΣ ΧΩΡΙΣ ΔΙΚΤΥΟ ΠΑΝΤΟΡΟΪΚΟΥ πχ Καλοχωριου</a:t>
            </a:r>
          </a:p>
          <a:p>
            <a:pPr eaLnBrk="1" hangingPunct="1"/>
            <a:r>
              <a:rPr lang="el-GR" smtClean="0">
                <a:latin typeface="Arial" pitchFamily="34" charset="0"/>
              </a:rPr>
              <a:t>ΑΠΟΘΗΚΕΥΣΕΙΣ ΠΕΤΡΕΛΑΙΕΙΟΔΩΝ</a:t>
            </a:r>
          </a:p>
          <a:p>
            <a:pPr eaLnBrk="1" hangingPunct="1"/>
            <a:r>
              <a:rPr lang="el-GR" smtClean="0">
                <a:latin typeface="Arial" pitchFamily="34" charset="0"/>
              </a:rPr>
              <a:t>ΑΓΚΥΡΟΒΟΛΙΑ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p:spPr>
      </p:sp>
      <p:sp>
        <p:nvSpPr>
          <p:cNvPr id="430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l-GR" smtClean="0"/>
              <a:t>τα απόβλητα βρίσκονται σε κατάσταση χύδην και διαχέονται διαρκώς στη θάλασσα. Αποτελούν υγρά απόβλητα, στάσιμα ακάθαρτα νερά καθώς και παλιά απόβλητα βυρσοδεψείων. Χαρακτηριστική είναι η πάρα πολύ έντονη οσμή, τα ιζήματα της θαλάσσιας περιοχής είναι ιδιαίτερα βεβαρυμμένα με βαρέα μέταλλα, όπως μόλυβδο, χρώμιο, χαλκό και κάδμιο, καθώς επίσης διακρίνονται υψηλές συγκεντρώσεις φωσφορικών και αμμωνιακών αλάτων, με αποτέλεσμα της επιβάρυνση της δημόσιας υγείας και του θαλάσσιου περιβάλλοντος.</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4198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smtClean="0"/>
              <a:t>ΕΡΥΘΡΑ ΠΑΛΛΙΡΟΙΑ. Βασική αίτια του φαινομένου είναι η έντονη ρύπανση του Θερμαϊκού από τα αστικά λύματα και τα γεωργικά λιπάσματα που καταλήγουν στον κόλπο και τα οποία είναι πρώτης ποιότητας τροφή για το φυτοπλαγκτόν.</a:t>
            </a:r>
            <a:br>
              <a:rPr lang="el-GR" dirty="0" smtClean="0"/>
            </a:br>
            <a:r>
              <a:rPr lang="el-GR" dirty="0" smtClean="0"/>
              <a:t/>
            </a:r>
            <a:br>
              <a:rPr lang="el-GR" dirty="0" smtClean="0"/>
            </a:br>
            <a:endParaRPr lang="el-GR" dirty="0" smtClean="0"/>
          </a:p>
        </p:txBody>
      </p:sp>
      <p:sp>
        <p:nvSpPr>
          <p:cNvPr id="18435"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B2F092-19FC-4FF4-B09C-88D46BB8013E}" type="slidenum">
              <a:rPr lang="el-GR" smtClean="0">
                <a:cs typeface="Arial" charset="0"/>
              </a:rPr>
              <a:pPr fontAlgn="base">
                <a:spcBef>
                  <a:spcPct val="0"/>
                </a:spcBef>
                <a:spcAft>
                  <a:spcPct val="0"/>
                </a:spcAft>
                <a:defRPr/>
              </a:pPr>
              <a:t>50</a:t>
            </a:fld>
            <a:endParaRPr lang="el-GR"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2342CEA3-3058-4D43-AE35-B3DA76CB4003}" type="datetimeFigureOut">
              <a:rPr lang="el-GR" smtClean="0"/>
              <a:pPr/>
              <a:t>9/9/2021</a:t>
            </a:fld>
            <a:endParaRPr lang="el-GR"/>
          </a:p>
        </p:txBody>
      </p:sp>
      <p:sp>
        <p:nvSpPr>
          <p:cNvPr id="19" name="18 - Θέση υποσέλιδου"/>
          <p:cNvSpPr>
            <a:spLocks noGrp="1"/>
          </p:cNvSpPr>
          <p:nvPr>
            <p:ph type="ftr" sz="quarter" idx="11"/>
          </p:nvPr>
        </p:nvSpPr>
        <p:spPr/>
        <p:txBody>
          <a:bodyPr/>
          <a:lstStyle/>
          <a:p>
            <a:endParaRPr lang="el-GR"/>
          </a:p>
        </p:txBody>
      </p:sp>
      <p:sp>
        <p:nvSpPr>
          <p:cNvPr id="27" name="2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9/9/2021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914401"/>
            <a:ext cx="2057400" cy="52117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914401"/>
            <a:ext cx="6019800" cy="5211763"/>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9/9/2021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9/9/2021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9/9/2021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9/9/2021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tIns="45720" anchor="b"/>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9/9/2021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9/9/2021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9/9/2021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9/9/2021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Ψαλίδισμα και στρογγύλεμα μίας γωνίας του ορθογωνίου"/>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 Ορθογώνιο τρίγωνο"/>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9/9/2021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a:xfrm>
            <a:off x="8077200" y="6356350"/>
            <a:ext cx="609600" cy="365125"/>
          </a:xfrm>
        </p:spPr>
        <p:txBody>
          <a:bodyPr/>
          <a:lstStyle/>
          <a:p>
            <a:fld id="{D3F1D1C4-C2D9-4231-9FB2-B2D9D97AA41D}" type="slidenum">
              <a:rPr lang="el-GR" smtClean="0"/>
              <a:pPr/>
              <a:t>‹#›</a:t>
            </a:fld>
            <a:endParaRPr lang="el-GR"/>
          </a:p>
        </p:txBody>
      </p:sp>
      <p:sp>
        <p:nvSpPr>
          <p:cNvPr id="3" name="2 - Θέση εικόνας"/>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9 - Ελεύθερη σχεδίαση"/>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 Ελεύθερη σχεδίαση"/>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 Ελεύθερη σχεδίαση"/>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 Θέση τίτλου"/>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342CEA3-3058-4D43-AE35-B3DA76CB4003}" type="datetimeFigureOut">
              <a:rPr lang="el-GR" smtClean="0"/>
              <a:pPr/>
              <a:t>9/9/2021</a:t>
            </a:fld>
            <a:endParaRPr lang="el-GR"/>
          </a:p>
        </p:txBody>
      </p:sp>
      <p:sp>
        <p:nvSpPr>
          <p:cNvPr id="22" name="21 - Θέση υποσέλιδου"/>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p>
        </p:txBody>
      </p:sp>
      <p:sp>
        <p:nvSpPr>
          <p:cNvPr id="18" name="17 - Θέση αριθμού διαφάνειας"/>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3F1D1C4-C2D9-4231-9FB2-B2D9D97AA41D}" type="slidenum">
              <a:rPr lang="el-GR" smtClean="0"/>
              <a:pPr/>
              <a:t>‹#›</a:t>
            </a:fld>
            <a:endParaRPr lang="el-GR"/>
          </a:p>
        </p:txBody>
      </p:sp>
      <p:grpSp>
        <p:nvGrpSpPr>
          <p:cNvPr id="2" name="1 - Ομάδα"/>
          <p:cNvGrpSpPr/>
          <p:nvPr/>
        </p:nvGrpSpPr>
        <p:grpSpPr>
          <a:xfrm>
            <a:off x="-19017" y="202408"/>
            <a:ext cx="9180548" cy="649224"/>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40.jpe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3.wmf"/></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slideLayout" Target="../slideLayouts/slideLayout4.xml"/><Relationship Id="rId1" Type="http://schemas.openxmlformats.org/officeDocument/2006/relationships/audio" Target="../media/audio3.wav"/><Relationship Id="rId6" Type="http://schemas.openxmlformats.org/officeDocument/2006/relationships/image" Target="../media/image39.png"/><Relationship Id="rId5" Type="http://schemas.openxmlformats.org/officeDocument/2006/relationships/image" Target="../media/image66.jpe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ChangeArrowheads="1"/>
          </p:cNvSpPr>
          <p:nvPr/>
        </p:nvSpPr>
        <p:spPr bwMode="auto">
          <a:xfrm>
            <a:off x="0" y="4994275"/>
            <a:ext cx="9144000" cy="1130300"/>
          </a:xfrm>
          <a:prstGeom prst="rect">
            <a:avLst/>
          </a:prstGeom>
          <a:solidFill>
            <a:srgbClr val="FFFFFF"/>
          </a:solidFill>
          <a:ln w="9525">
            <a:noFill/>
            <a:miter lim="800000"/>
            <a:headEnd/>
            <a:tailEnd/>
          </a:ln>
        </p:spPr>
        <p:txBody>
          <a:bodyPr anchor="ctr">
            <a:spAutoFit/>
          </a:bodyPr>
          <a:lstStyle/>
          <a:p>
            <a:pPr eaLnBrk="0" hangingPunct="0"/>
            <a:r>
              <a:rPr lang="el-GR" sz="1600" dirty="0">
                <a:solidFill>
                  <a:srgbClr val="808080"/>
                </a:solidFill>
              </a:rPr>
              <a:t>.</a:t>
            </a:r>
          </a:p>
          <a:p>
            <a:pPr eaLnBrk="0" hangingPunct="0"/>
            <a:r>
              <a:rPr lang="el-GR" sz="1600" dirty="0">
                <a:solidFill>
                  <a:srgbClr val="808080"/>
                </a:solidFill>
                <a:latin typeface="Open Sans" pitchFamily="34" charset="0"/>
              </a:rPr>
              <a:t>.</a:t>
            </a:r>
          </a:p>
          <a:p>
            <a:pPr eaLnBrk="0" hangingPunct="0"/>
            <a:endParaRPr lang="el-GR" dirty="0">
              <a:solidFill>
                <a:srgbClr val="808080"/>
              </a:solidFill>
              <a:latin typeface="Open Sans" pitchFamily="34" charset="0"/>
            </a:endParaRPr>
          </a:p>
          <a:p>
            <a:pPr eaLnBrk="0" hangingPunct="0"/>
            <a:endParaRPr lang="el-GR" dirty="0">
              <a:solidFill>
                <a:srgbClr val="808080"/>
              </a:solidFill>
              <a:latin typeface="Open Sans" pitchFamily="34" charset="0"/>
            </a:endParaRPr>
          </a:p>
        </p:txBody>
      </p:sp>
      <p:pic>
        <p:nvPicPr>
          <p:cNvPr id="8195" name="Picture 8" descr="Y:\ΠΛΗΡΟΦΟΡΗΣΗΣ-ΕΚΠΑΙΔΕΥΣΗΣ-&amp;-ΠΡΟΒΟΛΗΣ\ΕΝΗΜΕΡΩΣΗ - ΑΡΧΕΙΟ ΛΙΑΣ\8. ΠΡΟΤΥΠΑ - LOGOS\logos άλλων\ΥΠΕΚΑ\Σημα ΥΠΕΚΑ  logo.JPG"/>
          <p:cNvPicPr>
            <a:picLocks noGrp="1" noChangeAspect="1" noChangeArrowheads="1"/>
          </p:cNvPicPr>
          <p:nvPr>
            <p:ph type="title"/>
          </p:nvPr>
        </p:nvPicPr>
        <p:blipFill>
          <a:blip r:embed="rId3"/>
          <a:srcRect/>
          <a:stretch>
            <a:fillRect/>
          </a:stretch>
        </p:blipFill>
        <p:spPr bwMode="auto">
          <a:xfrm>
            <a:off x="5219700" y="0"/>
            <a:ext cx="3924300" cy="1412875"/>
          </a:xfrm>
          <a:noFill/>
        </p:spPr>
      </p:pic>
      <p:pic>
        <p:nvPicPr>
          <p:cNvPr id="8196" name="Picture 2" descr="kingfisher-10"/>
          <p:cNvPicPr>
            <a:picLocks noChangeAspect="1" noChangeArrowheads="1"/>
          </p:cNvPicPr>
          <p:nvPr/>
        </p:nvPicPr>
        <p:blipFill>
          <a:blip r:embed="rId4"/>
          <a:srcRect/>
          <a:stretch>
            <a:fillRect/>
          </a:stretch>
        </p:blipFill>
        <p:spPr bwMode="auto">
          <a:xfrm>
            <a:off x="0" y="1557338"/>
            <a:ext cx="9144000" cy="5040312"/>
          </a:xfrm>
          <a:prstGeom prst="rect">
            <a:avLst/>
          </a:prstGeom>
          <a:noFill/>
          <a:ln w="9525">
            <a:noFill/>
            <a:miter lim="800000"/>
            <a:headEnd/>
            <a:tailEnd/>
          </a:ln>
        </p:spPr>
      </p:pic>
      <p:sp>
        <p:nvSpPr>
          <p:cNvPr id="8197" name="AutoShape 14" descr="?_task=mail&amp;_mbox=INBOX&amp;_uid=36901&amp;_part=2&amp;_action=get&amp;_extwin=1&amp;_mimewarning=1&amp;_embed=1"/>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l-GR" dirty="0"/>
          </a:p>
        </p:txBody>
      </p:sp>
      <p:sp>
        <p:nvSpPr>
          <p:cNvPr id="8198" name="AutoShape 17" descr="Screenshot 2019-05-07 19.28.31.png"/>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l-GR" dirty="0"/>
          </a:p>
        </p:txBody>
      </p:sp>
      <p:pic>
        <p:nvPicPr>
          <p:cNvPr id="8199" name="Picture 18" descr="Screenshot 2019-05-07 19"/>
          <p:cNvPicPr>
            <a:picLocks noChangeAspect="1" noChangeArrowheads="1"/>
          </p:cNvPicPr>
          <p:nvPr/>
        </p:nvPicPr>
        <p:blipFill>
          <a:blip r:embed="rId5"/>
          <a:srcRect/>
          <a:stretch>
            <a:fillRect/>
          </a:stretch>
        </p:blipFill>
        <p:spPr bwMode="auto">
          <a:xfrm>
            <a:off x="0" y="0"/>
            <a:ext cx="5219700" cy="141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arxeia\Desktop\57004825_2561353693879434_8998696022653796352_n.jpg"/>
          <p:cNvPicPr>
            <a:picLocks noChangeAspect="1" noChangeArrowheads="1"/>
          </p:cNvPicPr>
          <p:nvPr/>
        </p:nvPicPr>
        <p:blipFill>
          <a:blip r:embed="rId3"/>
          <a:srcRect/>
          <a:stretch>
            <a:fillRect/>
          </a:stretch>
        </p:blipFill>
        <p:spPr bwMode="auto">
          <a:xfrm>
            <a:off x="0" y="714375"/>
            <a:ext cx="4252913" cy="2571750"/>
          </a:xfrm>
          <a:prstGeom prst="rect">
            <a:avLst/>
          </a:prstGeom>
          <a:noFill/>
          <a:ln w="9525">
            <a:noFill/>
            <a:miter lim="800000"/>
            <a:headEnd/>
            <a:tailEnd/>
          </a:ln>
        </p:spPr>
      </p:pic>
      <p:pic>
        <p:nvPicPr>
          <p:cNvPr id="23555" name="Picture 2" descr="D:\arxeia\Desktop\56899591_2561354650546005_2785798827083300864_n.jpg"/>
          <p:cNvPicPr>
            <a:picLocks noChangeAspect="1" noChangeArrowheads="1"/>
          </p:cNvPicPr>
          <p:nvPr/>
        </p:nvPicPr>
        <p:blipFill>
          <a:blip r:embed="rId4"/>
          <a:srcRect/>
          <a:stretch>
            <a:fillRect/>
          </a:stretch>
        </p:blipFill>
        <p:spPr bwMode="auto">
          <a:xfrm>
            <a:off x="4572000" y="642938"/>
            <a:ext cx="4572000" cy="2643187"/>
          </a:xfrm>
          <a:prstGeom prst="rect">
            <a:avLst/>
          </a:prstGeom>
          <a:noFill/>
          <a:ln w="9525">
            <a:noFill/>
            <a:miter lim="800000"/>
            <a:headEnd/>
            <a:tailEnd/>
          </a:ln>
        </p:spPr>
      </p:pic>
      <p:pic>
        <p:nvPicPr>
          <p:cNvPr id="23556" name="Picture 3" descr="D:\arxeia\Desktop\57064175_2561354723879331_4197318895243100160_n.jpg"/>
          <p:cNvPicPr>
            <a:picLocks noChangeAspect="1" noChangeArrowheads="1"/>
          </p:cNvPicPr>
          <p:nvPr/>
        </p:nvPicPr>
        <p:blipFill>
          <a:blip r:embed="rId5"/>
          <a:srcRect/>
          <a:stretch>
            <a:fillRect/>
          </a:stretch>
        </p:blipFill>
        <p:spPr bwMode="auto">
          <a:xfrm>
            <a:off x="0" y="3595688"/>
            <a:ext cx="4357688" cy="3262312"/>
          </a:xfrm>
          <a:prstGeom prst="rect">
            <a:avLst/>
          </a:prstGeom>
          <a:noFill/>
          <a:ln w="9525">
            <a:noFill/>
            <a:miter lim="800000"/>
            <a:headEnd/>
            <a:tailEnd/>
          </a:ln>
        </p:spPr>
      </p:pic>
      <p:pic>
        <p:nvPicPr>
          <p:cNvPr id="23557" name="Picture 4" descr="D:\arxeia\Desktop\57221226_2561355227212614_3592652607375540224_n.jpg"/>
          <p:cNvPicPr>
            <a:picLocks noChangeAspect="1" noChangeArrowheads="1"/>
          </p:cNvPicPr>
          <p:nvPr/>
        </p:nvPicPr>
        <p:blipFill>
          <a:blip r:embed="rId6"/>
          <a:srcRect/>
          <a:stretch>
            <a:fillRect/>
          </a:stretch>
        </p:blipFill>
        <p:spPr bwMode="auto">
          <a:xfrm>
            <a:off x="4662488" y="3895725"/>
            <a:ext cx="4481512" cy="2962275"/>
          </a:xfrm>
          <a:prstGeom prst="rect">
            <a:avLst/>
          </a:prstGeom>
          <a:noFill/>
          <a:ln w="9525">
            <a:noFill/>
            <a:miter lim="800000"/>
            <a:headEnd/>
            <a:tailEnd/>
          </a:ln>
        </p:spPr>
      </p:pic>
      <p:sp>
        <p:nvSpPr>
          <p:cNvPr id="23558" name="5 - Ορθογώνιο"/>
          <p:cNvSpPr>
            <a:spLocks noChangeArrowheads="1"/>
          </p:cNvSpPr>
          <p:nvPr/>
        </p:nvSpPr>
        <p:spPr bwMode="auto">
          <a:xfrm>
            <a:off x="179388" y="0"/>
            <a:ext cx="7561262" cy="366713"/>
          </a:xfrm>
          <a:prstGeom prst="rect">
            <a:avLst/>
          </a:prstGeom>
          <a:noFill/>
          <a:ln w="9525">
            <a:noFill/>
            <a:miter lim="800000"/>
            <a:headEnd/>
            <a:tailEnd/>
          </a:ln>
        </p:spPr>
        <p:txBody>
          <a:bodyPr>
            <a:spAutoFit/>
          </a:bodyPr>
          <a:lstStyle/>
          <a:p>
            <a:r>
              <a:rPr lang="el-GR">
                <a:latin typeface="Century Gothic" pitchFamily="34" charset="0"/>
              </a:rPr>
              <a:t>ερυθρά παλίρροια</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142875" y="5714"/>
            <a:ext cx="6000750" cy="6852284"/>
          </a:xfrm>
          <a:prstGeom prst="rect">
            <a:avLst/>
          </a:prstGeom>
          <a:blipFill>
            <a:blip r:embed="rId2" cstate="print"/>
            <a:stretch>
              <a:fillRect/>
            </a:stretch>
          </a:blipFill>
        </p:spPr>
        <p:txBody>
          <a:bodyPr wrap="square" lIns="0" tIns="0" rIns="0" bIns="0" rtlCol="0">
            <a:noAutofit/>
          </a:bodyPr>
          <a:lstStyle/>
          <a:p>
            <a:endParaRPr/>
          </a:p>
        </p:txBody>
      </p:sp>
      <p:sp>
        <p:nvSpPr>
          <p:cNvPr id="14" name="object 14"/>
          <p:cNvSpPr/>
          <p:nvPr/>
        </p:nvSpPr>
        <p:spPr>
          <a:xfrm>
            <a:off x="785812" y="1143063"/>
            <a:ext cx="1687449" cy="461962"/>
          </a:xfrm>
          <a:custGeom>
            <a:avLst/>
            <a:gdLst/>
            <a:ahLst/>
            <a:cxnLst/>
            <a:rect l="l" t="t" r="r" b="b"/>
            <a:pathLst>
              <a:path w="1687449" h="461962">
                <a:moveTo>
                  <a:pt x="0" y="461962"/>
                </a:moveTo>
                <a:lnTo>
                  <a:pt x="1687449" y="461962"/>
                </a:lnTo>
                <a:lnTo>
                  <a:pt x="1687449" y="0"/>
                </a:lnTo>
                <a:lnTo>
                  <a:pt x="0" y="0"/>
                </a:lnTo>
                <a:lnTo>
                  <a:pt x="0" y="461962"/>
                </a:lnTo>
                <a:close/>
              </a:path>
            </a:pathLst>
          </a:custGeom>
          <a:solidFill>
            <a:srgbClr val="000000"/>
          </a:solidFill>
        </p:spPr>
        <p:txBody>
          <a:bodyPr wrap="square" lIns="0" tIns="0" rIns="0" bIns="0" rtlCol="0">
            <a:noAutofit/>
          </a:bodyPr>
          <a:lstStyle/>
          <a:p>
            <a:endParaRPr/>
          </a:p>
        </p:txBody>
      </p:sp>
      <p:sp>
        <p:nvSpPr>
          <p:cNvPr id="9" name="object 9"/>
          <p:cNvSpPr/>
          <p:nvPr/>
        </p:nvSpPr>
        <p:spPr>
          <a:xfrm>
            <a:off x="6215126" y="62"/>
            <a:ext cx="1857375" cy="6976999"/>
          </a:xfrm>
          <a:prstGeom prst="rect">
            <a:avLst/>
          </a:prstGeom>
          <a:blipFill>
            <a:blip r:embed="rId3" cstate="print"/>
            <a:stretch>
              <a:fillRect/>
            </a:stretch>
          </a:blipFill>
        </p:spPr>
        <p:txBody>
          <a:bodyPr wrap="square" lIns="0" tIns="0" rIns="0" bIns="0" rtlCol="0">
            <a:noAutofit/>
          </a:bodyPr>
          <a:lstStyle/>
          <a:p>
            <a:endParaRPr/>
          </a:p>
        </p:txBody>
      </p:sp>
      <p:sp>
        <p:nvSpPr>
          <p:cNvPr id="10" name="object 10"/>
          <p:cNvSpPr/>
          <p:nvPr/>
        </p:nvSpPr>
        <p:spPr>
          <a:xfrm>
            <a:off x="8072501" y="5500751"/>
            <a:ext cx="928624" cy="1524"/>
          </a:xfrm>
          <a:custGeom>
            <a:avLst/>
            <a:gdLst/>
            <a:ahLst/>
            <a:cxnLst/>
            <a:rect l="l" t="t" r="r" b="b"/>
            <a:pathLst>
              <a:path w="928624" h="1524">
                <a:moveTo>
                  <a:pt x="0" y="0"/>
                </a:moveTo>
                <a:lnTo>
                  <a:pt x="928624" y="1524"/>
                </a:lnTo>
              </a:path>
            </a:pathLst>
          </a:custGeom>
          <a:ln w="76200">
            <a:solidFill>
              <a:srgbClr val="548ED4"/>
            </a:solidFill>
          </a:ln>
        </p:spPr>
        <p:txBody>
          <a:bodyPr wrap="square" lIns="0" tIns="0" rIns="0" bIns="0" rtlCol="0">
            <a:noAutofit/>
          </a:bodyPr>
          <a:lstStyle/>
          <a:p>
            <a:endParaRPr/>
          </a:p>
        </p:txBody>
      </p:sp>
      <p:sp>
        <p:nvSpPr>
          <p:cNvPr id="11" name="object 11"/>
          <p:cNvSpPr/>
          <p:nvPr/>
        </p:nvSpPr>
        <p:spPr>
          <a:xfrm>
            <a:off x="8072501" y="927100"/>
            <a:ext cx="928624" cy="1650"/>
          </a:xfrm>
          <a:custGeom>
            <a:avLst/>
            <a:gdLst/>
            <a:ahLst/>
            <a:cxnLst/>
            <a:rect l="l" t="t" r="r" b="b"/>
            <a:pathLst>
              <a:path w="928624" h="1650">
                <a:moveTo>
                  <a:pt x="0" y="0"/>
                </a:moveTo>
                <a:lnTo>
                  <a:pt x="928624" y="1650"/>
                </a:lnTo>
              </a:path>
            </a:pathLst>
          </a:custGeom>
          <a:ln w="76200">
            <a:solidFill>
              <a:srgbClr val="760000"/>
            </a:solidFill>
          </a:ln>
        </p:spPr>
        <p:txBody>
          <a:bodyPr wrap="square" lIns="0" tIns="0" rIns="0" bIns="0" rtlCol="0">
            <a:noAutofit/>
          </a:bodyPr>
          <a:lstStyle/>
          <a:p>
            <a:endParaRPr/>
          </a:p>
        </p:txBody>
      </p:sp>
      <p:sp>
        <p:nvSpPr>
          <p:cNvPr id="12" name="object 12"/>
          <p:cNvSpPr/>
          <p:nvPr/>
        </p:nvSpPr>
        <p:spPr>
          <a:xfrm>
            <a:off x="8094726" y="4572063"/>
            <a:ext cx="906462" cy="830262"/>
          </a:xfrm>
          <a:custGeom>
            <a:avLst/>
            <a:gdLst/>
            <a:ahLst/>
            <a:cxnLst/>
            <a:rect l="l" t="t" r="r" b="b"/>
            <a:pathLst>
              <a:path w="906462" h="830262">
                <a:moveTo>
                  <a:pt x="0" y="830262"/>
                </a:moveTo>
                <a:lnTo>
                  <a:pt x="906462" y="830262"/>
                </a:lnTo>
                <a:lnTo>
                  <a:pt x="906462" y="0"/>
                </a:lnTo>
                <a:lnTo>
                  <a:pt x="0" y="0"/>
                </a:lnTo>
                <a:lnTo>
                  <a:pt x="0" y="830262"/>
                </a:lnTo>
                <a:close/>
              </a:path>
            </a:pathLst>
          </a:custGeom>
          <a:solidFill>
            <a:srgbClr val="000000"/>
          </a:solidFill>
        </p:spPr>
        <p:txBody>
          <a:bodyPr wrap="square" lIns="0" tIns="0" rIns="0" bIns="0" rtlCol="0">
            <a:noAutofit/>
          </a:bodyPr>
          <a:lstStyle/>
          <a:p>
            <a:endParaRPr/>
          </a:p>
        </p:txBody>
      </p:sp>
      <p:sp>
        <p:nvSpPr>
          <p:cNvPr id="8" name="object 8"/>
          <p:cNvSpPr txBox="1"/>
          <p:nvPr/>
        </p:nvSpPr>
        <p:spPr>
          <a:xfrm>
            <a:off x="5581269" y="234831"/>
            <a:ext cx="610659" cy="382320"/>
          </a:xfrm>
          <a:prstGeom prst="rect">
            <a:avLst/>
          </a:prstGeom>
        </p:spPr>
        <p:txBody>
          <a:bodyPr wrap="square" lIns="0" tIns="0" rIns="0" bIns="0" rtlCol="0">
            <a:noAutofit/>
          </a:bodyPr>
          <a:lstStyle/>
          <a:p>
            <a:pPr marL="12700">
              <a:lnSpc>
                <a:spcPts val="2990"/>
              </a:lnSpc>
              <a:spcBef>
                <a:spcPts val="149"/>
              </a:spcBef>
            </a:pPr>
            <a:r>
              <a:rPr sz="4200" b="1" spc="0" baseline="3174" dirty="0" smtClean="0">
                <a:solidFill>
                  <a:srgbClr val="FFFFFF"/>
                </a:solidFill>
                <a:latin typeface="Garamond"/>
                <a:cs typeface="Garamond"/>
              </a:rPr>
              <a:t>Chl</a:t>
            </a:r>
            <a:endParaRPr sz="2800">
              <a:latin typeface="Garamond"/>
              <a:cs typeface="Garamond"/>
            </a:endParaRPr>
          </a:p>
        </p:txBody>
      </p:sp>
      <p:sp>
        <p:nvSpPr>
          <p:cNvPr id="7" name="object 7"/>
          <p:cNvSpPr txBox="1"/>
          <p:nvPr/>
        </p:nvSpPr>
        <p:spPr>
          <a:xfrm>
            <a:off x="6230874" y="234831"/>
            <a:ext cx="249904" cy="382320"/>
          </a:xfrm>
          <a:prstGeom prst="rect">
            <a:avLst/>
          </a:prstGeom>
        </p:spPr>
        <p:txBody>
          <a:bodyPr wrap="square" lIns="0" tIns="0" rIns="0" bIns="0" rtlCol="0">
            <a:noAutofit/>
          </a:bodyPr>
          <a:lstStyle/>
          <a:p>
            <a:pPr marL="12700">
              <a:lnSpc>
                <a:spcPts val="2990"/>
              </a:lnSpc>
              <a:spcBef>
                <a:spcPts val="149"/>
              </a:spcBef>
            </a:pPr>
            <a:r>
              <a:rPr sz="4200" b="1" spc="0" baseline="3174" dirty="0" smtClean="0">
                <a:solidFill>
                  <a:srgbClr val="FFFFFF"/>
                </a:solidFill>
                <a:latin typeface="Garamond"/>
                <a:cs typeface="Garamond"/>
              </a:rPr>
              <a:t>a</a:t>
            </a:r>
            <a:endParaRPr sz="2800">
              <a:latin typeface="Garamond"/>
              <a:cs typeface="Garamond"/>
            </a:endParaRPr>
          </a:p>
        </p:txBody>
      </p:sp>
      <p:sp>
        <p:nvSpPr>
          <p:cNvPr id="6" name="object 6"/>
          <p:cNvSpPr txBox="1"/>
          <p:nvPr/>
        </p:nvSpPr>
        <p:spPr>
          <a:xfrm>
            <a:off x="529844" y="466699"/>
            <a:ext cx="2232796" cy="534720"/>
          </a:xfrm>
          <a:prstGeom prst="rect">
            <a:avLst/>
          </a:prstGeom>
        </p:spPr>
        <p:txBody>
          <a:bodyPr wrap="square" lIns="0" tIns="0" rIns="0" bIns="0" rtlCol="0">
            <a:noAutofit/>
          </a:bodyPr>
          <a:lstStyle/>
          <a:p>
            <a:pPr marL="12700">
              <a:lnSpc>
                <a:spcPts val="4210"/>
              </a:lnSpc>
              <a:spcBef>
                <a:spcPts val="210"/>
              </a:spcBef>
            </a:pPr>
            <a:r>
              <a:rPr sz="6000" spc="-9" baseline="2962" dirty="0" smtClean="0">
                <a:solidFill>
                  <a:srgbClr val="FFFFFF"/>
                </a:solidFill>
                <a:latin typeface="Garamond"/>
                <a:cs typeface="Garamond"/>
              </a:rPr>
              <a:t>Θ</a:t>
            </a:r>
            <a:r>
              <a:rPr sz="6000" spc="0" baseline="2962" dirty="0" smtClean="0">
                <a:solidFill>
                  <a:srgbClr val="FFFFFF"/>
                </a:solidFill>
                <a:latin typeface="Garamond"/>
                <a:cs typeface="Garamond"/>
              </a:rPr>
              <a:t>ε</a:t>
            </a:r>
            <a:r>
              <a:rPr sz="6000" spc="-19" baseline="2962" dirty="0" smtClean="0">
                <a:solidFill>
                  <a:srgbClr val="FFFFFF"/>
                </a:solidFill>
                <a:latin typeface="Garamond"/>
                <a:cs typeface="Garamond"/>
              </a:rPr>
              <a:t>ρ</a:t>
            </a:r>
            <a:r>
              <a:rPr sz="6000" spc="0" baseline="2962" dirty="0" smtClean="0">
                <a:solidFill>
                  <a:srgbClr val="FFFFFF"/>
                </a:solidFill>
                <a:latin typeface="Garamond"/>
                <a:cs typeface="Garamond"/>
              </a:rPr>
              <a:t>μαϊκ</a:t>
            </a:r>
            <a:r>
              <a:rPr sz="6000" spc="-14" baseline="2962" dirty="0" smtClean="0">
                <a:solidFill>
                  <a:srgbClr val="FFFFFF"/>
                </a:solidFill>
                <a:latin typeface="Garamond"/>
                <a:cs typeface="Garamond"/>
              </a:rPr>
              <a:t>ό</a:t>
            </a:r>
            <a:r>
              <a:rPr sz="6000" spc="0" baseline="2962" dirty="0" smtClean="0">
                <a:solidFill>
                  <a:srgbClr val="FFFFFF"/>
                </a:solidFill>
                <a:latin typeface="Garamond"/>
                <a:cs typeface="Garamond"/>
              </a:rPr>
              <a:t>ς</a:t>
            </a:r>
            <a:endParaRPr sz="4000">
              <a:latin typeface="Garamond"/>
              <a:cs typeface="Garamond"/>
            </a:endParaRPr>
          </a:p>
        </p:txBody>
      </p:sp>
      <p:sp>
        <p:nvSpPr>
          <p:cNvPr id="5" name="object 5"/>
          <p:cNvSpPr txBox="1"/>
          <p:nvPr/>
        </p:nvSpPr>
        <p:spPr>
          <a:xfrm>
            <a:off x="150368" y="5797541"/>
            <a:ext cx="4951880" cy="212988"/>
          </a:xfrm>
          <a:prstGeom prst="rect">
            <a:avLst/>
          </a:prstGeom>
        </p:spPr>
        <p:txBody>
          <a:bodyPr wrap="square" lIns="0" tIns="0" rIns="0" bIns="0" rtlCol="0">
            <a:noAutofit/>
          </a:bodyPr>
          <a:lstStyle/>
          <a:p>
            <a:pPr marL="12700">
              <a:lnSpc>
                <a:spcPts val="1615"/>
              </a:lnSpc>
              <a:spcBef>
                <a:spcPts val="25"/>
              </a:spcBef>
            </a:pPr>
            <a:r>
              <a:rPr sz="1400" b="1" spc="-9" dirty="0" smtClean="0">
                <a:solidFill>
                  <a:srgbClr val="FFFFFF"/>
                </a:solidFill>
                <a:latin typeface="Garamond"/>
                <a:cs typeface="Garamond"/>
              </a:rPr>
              <a:t>C</a:t>
            </a:r>
            <a:r>
              <a:rPr sz="1400" b="1" spc="0" dirty="0" smtClean="0">
                <a:solidFill>
                  <a:srgbClr val="FFFFFF"/>
                </a:solidFill>
                <a:latin typeface="Garamond"/>
                <a:cs typeface="Garamond"/>
              </a:rPr>
              <a:t>h</a:t>
            </a:r>
            <a:r>
              <a:rPr sz="1400" b="1" spc="-4" dirty="0" smtClean="0">
                <a:solidFill>
                  <a:srgbClr val="FFFFFF"/>
                </a:solidFill>
                <a:latin typeface="Garamond"/>
                <a:cs typeface="Garamond"/>
              </a:rPr>
              <a:t>l</a:t>
            </a:r>
            <a:r>
              <a:rPr sz="1400" b="1" spc="-9" dirty="0" smtClean="0">
                <a:solidFill>
                  <a:srgbClr val="FFFFFF"/>
                </a:solidFill>
                <a:latin typeface="Garamond"/>
                <a:cs typeface="Garamond"/>
              </a:rPr>
              <a:t>-</a:t>
            </a:r>
            <a:r>
              <a:rPr sz="1400" b="1" spc="0" dirty="0" smtClean="0">
                <a:solidFill>
                  <a:srgbClr val="FFFFFF"/>
                </a:solidFill>
                <a:latin typeface="Garamond"/>
                <a:cs typeface="Garamond"/>
              </a:rPr>
              <a:t>a</a:t>
            </a:r>
            <a:r>
              <a:rPr sz="1400" b="1" spc="-17" dirty="0" smtClean="0">
                <a:solidFill>
                  <a:srgbClr val="FFFFFF"/>
                </a:solidFill>
                <a:latin typeface="Garamond"/>
                <a:cs typeface="Garamond"/>
              </a:rPr>
              <a:t> </a:t>
            </a:r>
            <a:r>
              <a:rPr sz="1400" b="1" spc="9" dirty="0" smtClean="0">
                <a:solidFill>
                  <a:srgbClr val="FFFFFF"/>
                </a:solidFill>
                <a:latin typeface="Garamond"/>
                <a:cs typeface="Garamond"/>
              </a:rPr>
              <a:t>(</a:t>
            </a:r>
            <a:r>
              <a:rPr sz="1400" b="1" spc="0" dirty="0" smtClean="0">
                <a:solidFill>
                  <a:srgbClr val="FFFFFF"/>
                </a:solidFill>
                <a:latin typeface="Garamond"/>
                <a:cs typeface="Garamond"/>
              </a:rPr>
              <a:t>m</a:t>
            </a:r>
            <a:r>
              <a:rPr sz="1400" b="1" spc="-9" dirty="0" smtClean="0">
                <a:solidFill>
                  <a:srgbClr val="FFFFFF"/>
                </a:solidFill>
                <a:latin typeface="Garamond"/>
                <a:cs typeface="Garamond"/>
              </a:rPr>
              <a:t>g</a:t>
            </a:r>
            <a:r>
              <a:rPr sz="1400" b="1" spc="0" dirty="0" smtClean="0">
                <a:solidFill>
                  <a:srgbClr val="FFFFFF"/>
                </a:solidFill>
                <a:latin typeface="Garamond"/>
                <a:cs typeface="Garamond"/>
              </a:rPr>
              <a:t>/</a:t>
            </a:r>
            <a:r>
              <a:rPr sz="1400" b="1" spc="4" dirty="0" smtClean="0">
                <a:solidFill>
                  <a:srgbClr val="FFFFFF"/>
                </a:solidFill>
                <a:latin typeface="Garamond"/>
                <a:cs typeface="Garamond"/>
              </a:rPr>
              <a:t>m</a:t>
            </a:r>
            <a:r>
              <a:rPr sz="1350" b="1" spc="-9" baseline="29629" dirty="0" smtClean="0">
                <a:solidFill>
                  <a:srgbClr val="FFFFFF"/>
                </a:solidFill>
                <a:latin typeface="Garamond"/>
                <a:cs typeface="Garamond"/>
              </a:rPr>
              <a:t>3</a:t>
            </a:r>
            <a:r>
              <a:rPr sz="1400" b="1" spc="0" dirty="0" smtClean="0">
                <a:solidFill>
                  <a:srgbClr val="FFFFFF"/>
                </a:solidFill>
                <a:latin typeface="Garamond"/>
                <a:cs typeface="Garamond"/>
              </a:rPr>
              <a:t>)</a:t>
            </a:r>
            <a:r>
              <a:rPr sz="1400" b="1" spc="7" dirty="0" smtClean="0">
                <a:solidFill>
                  <a:srgbClr val="FFFFFF"/>
                </a:solidFill>
                <a:latin typeface="Garamond"/>
                <a:cs typeface="Garamond"/>
              </a:rPr>
              <a:t> </a:t>
            </a:r>
            <a:r>
              <a:rPr sz="1400" b="1" spc="0" dirty="0" smtClean="0">
                <a:solidFill>
                  <a:srgbClr val="FFFFFF"/>
                </a:solidFill>
                <a:latin typeface="Garamond"/>
                <a:cs typeface="Garamond"/>
              </a:rPr>
              <a:t>d</a:t>
            </a:r>
            <a:r>
              <a:rPr sz="1400" b="1" spc="-9" dirty="0" smtClean="0">
                <a:solidFill>
                  <a:srgbClr val="FFFFFF"/>
                </a:solidFill>
                <a:latin typeface="Garamond"/>
                <a:cs typeface="Garamond"/>
              </a:rPr>
              <a:t>e</a:t>
            </a:r>
            <a:r>
              <a:rPr sz="1400" b="1" spc="0" dirty="0" smtClean="0">
                <a:solidFill>
                  <a:srgbClr val="FFFFFF"/>
                </a:solidFill>
                <a:latin typeface="Garamond"/>
                <a:cs typeface="Garamond"/>
              </a:rPr>
              <a:t>r</a:t>
            </a:r>
            <a:r>
              <a:rPr sz="1400" b="1" spc="-29" dirty="0" smtClean="0">
                <a:solidFill>
                  <a:srgbClr val="FFFFFF"/>
                </a:solidFill>
                <a:latin typeface="Garamond"/>
                <a:cs typeface="Garamond"/>
              </a:rPr>
              <a:t>i</a:t>
            </a:r>
            <a:r>
              <a:rPr sz="1400" b="1" spc="-14" dirty="0" smtClean="0">
                <a:solidFill>
                  <a:srgbClr val="FFFFFF"/>
                </a:solidFill>
                <a:latin typeface="Garamond"/>
                <a:cs typeface="Garamond"/>
              </a:rPr>
              <a:t>v</a:t>
            </a:r>
            <a:r>
              <a:rPr sz="1400" b="1" spc="-4" dirty="0" smtClean="0">
                <a:solidFill>
                  <a:srgbClr val="FFFFFF"/>
                </a:solidFill>
                <a:latin typeface="Garamond"/>
                <a:cs typeface="Garamond"/>
              </a:rPr>
              <a:t>e</a:t>
            </a:r>
            <a:r>
              <a:rPr sz="1400" b="1" spc="0" dirty="0" smtClean="0">
                <a:solidFill>
                  <a:srgbClr val="FFFFFF"/>
                </a:solidFill>
                <a:latin typeface="Garamond"/>
                <a:cs typeface="Garamond"/>
              </a:rPr>
              <a:t>d</a:t>
            </a:r>
            <a:r>
              <a:rPr sz="1400" b="1" spc="11" dirty="0" smtClean="0">
                <a:solidFill>
                  <a:srgbClr val="FFFFFF"/>
                </a:solidFill>
                <a:latin typeface="Garamond"/>
                <a:cs typeface="Garamond"/>
              </a:rPr>
              <a:t> </a:t>
            </a:r>
            <a:r>
              <a:rPr sz="1400" b="1" spc="9" dirty="0" smtClean="0">
                <a:solidFill>
                  <a:srgbClr val="FFFFFF"/>
                </a:solidFill>
                <a:latin typeface="Garamond"/>
                <a:cs typeface="Garamond"/>
              </a:rPr>
              <a:t>f</a:t>
            </a:r>
            <a:r>
              <a:rPr sz="1400" b="1" spc="25" dirty="0" smtClean="0">
                <a:solidFill>
                  <a:srgbClr val="FFFFFF"/>
                </a:solidFill>
                <a:latin typeface="Garamond"/>
                <a:cs typeface="Garamond"/>
              </a:rPr>
              <a:t>r</a:t>
            </a:r>
            <a:r>
              <a:rPr sz="1400" b="1" spc="-4" dirty="0" smtClean="0">
                <a:solidFill>
                  <a:srgbClr val="FFFFFF"/>
                </a:solidFill>
                <a:latin typeface="Garamond"/>
                <a:cs typeface="Garamond"/>
              </a:rPr>
              <a:t>o</a:t>
            </a:r>
            <a:r>
              <a:rPr sz="1400" b="1" spc="0" dirty="0" smtClean="0">
                <a:solidFill>
                  <a:srgbClr val="FFFFFF"/>
                </a:solidFill>
                <a:latin typeface="Garamond"/>
                <a:cs typeface="Garamond"/>
              </a:rPr>
              <a:t>m</a:t>
            </a:r>
            <a:r>
              <a:rPr sz="1400" b="1" spc="-18" dirty="0" smtClean="0">
                <a:solidFill>
                  <a:srgbClr val="FFFFFF"/>
                </a:solidFill>
                <a:latin typeface="Garamond"/>
                <a:cs typeface="Garamond"/>
              </a:rPr>
              <a:t> </a:t>
            </a:r>
            <a:r>
              <a:rPr sz="1400" b="1" spc="0" dirty="0" smtClean="0">
                <a:solidFill>
                  <a:srgbClr val="FFFFFF"/>
                </a:solidFill>
                <a:latin typeface="Garamond"/>
                <a:cs typeface="Garamond"/>
              </a:rPr>
              <a:t>A</a:t>
            </a:r>
            <a:r>
              <a:rPr sz="1400" b="1" spc="-4" dirty="0" smtClean="0">
                <a:solidFill>
                  <a:srgbClr val="FFFFFF"/>
                </a:solidFill>
                <a:latin typeface="Garamond"/>
                <a:cs typeface="Garamond"/>
              </a:rPr>
              <a:t>q</a:t>
            </a:r>
            <a:r>
              <a:rPr sz="1400" b="1" spc="0" dirty="0" smtClean="0">
                <a:solidFill>
                  <a:srgbClr val="FFFFFF"/>
                </a:solidFill>
                <a:latin typeface="Garamond"/>
                <a:cs typeface="Garamond"/>
              </a:rPr>
              <a:t>ua</a:t>
            </a:r>
            <a:r>
              <a:rPr sz="1400" b="1" spc="3" dirty="0" smtClean="0">
                <a:solidFill>
                  <a:srgbClr val="FFFFFF"/>
                </a:solidFill>
                <a:latin typeface="Garamond"/>
                <a:cs typeface="Garamond"/>
              </a:rPr>
              <a:t> </a:t>
            </a:r>
            <a:r>
              <a:rPr sz="1400" b="1" spc="-4" dirty="0" smtClean="0">
                <a:solidFill>
                  <a:srgbClr val="FFFFFF"/>
                </a:solidFill>
                <a:latin typeface="Garamond"/>
                <a:cs typeface="Garamond"/>
              </a:rPr>
              <a:t>M</a:t>
            </a:r>
            <a:r>
              <a:rPr sz="1400" b="1" spc="0" dirty="0" smtClean="0">
                <a:solidFill>
                  <a:srgbClr val="FFFFFF"/>
                </a:solidFill>
                <a:latin typeface="Garamond"/>
                <a:cs typeface="Garamond"/>
              </a:rPr>
              <a:t>O</a:t>
            </a:r>
            <a:r>
              <a:rPr sz="1400" b="1" spc="-9" dirty="0" smtClean="0">
                <a:solidFill>
                  <a:srgbClr val="FFFFFF"/>
                </a:solidFill>
                <a:latin typeface="Garamond"/>
                <a:cs typeface="Garamond"/>
              </a:rPr>
              <a:t>D</a:t>
            </a:r>
            <a:r>
              <a:rPr sz="1400" b="1" spc="0" dirty="0" smtClean="0">
                <a:solidFill>
                  <a:srgbClr val="FFFFFF"/>
                </a:solidFill>
                <a:latin typeface="Garamond"/>
                <a:cs typeface="Garamond"/>
              </a:rPr>
              <a:t>IS</a:t>
            </a:r>
            <a:r>
              <a:rPr sz="1400" b="1" spc="-7" dirty="0" smtClean="0">
                <a:solidFill>
                  <a:srgbClr val="FFFFFF"/>
                </a:solidFill>
                <a:latin typeface="Garamond"/>
                <a:cs typeface="Garamond"/>
              </a:rPr>
              <a:t> </a:t>
            </a:r>
            <a:r>
              <a:rPr sz="1400" b="1" spc="9" dirty="0" smtClean="0">
                <a:solidFill>
                  <a:srgbClr val="FFFFFF"/>
                </a:solidFill>
                <a:latin typeface="Garamond"/>
                <a:cs typeface="Garamond"/>
              </a:rPr>
              <a:t>(</a:t>
            </a:r>
            <a:r>
              <a:rPr sz="1400" b="1" spc="0" dirty="0" smtClean="0">
                <a:solidFill>
                  <a:srgbClr val="FFFFFF"/>
                </a:solidFill>
                <a:latin typeface="Garamond"/>
                <a:cs typeface="Garamond"/>
              </a:rPr>
              <a:t>U</a:t>
            </a:r>
            <a:r>
              <a:rPr sz="1400" b="1" spc="4" dirty="0" smtClean="0">
                <a:solidFill>
                  <a:srgbClr val="FFFFFF"/>
                </a:solidFill>
                <a:latin typeface="Garamond"/>
                <a:cs typeface="Garamond"/>
              </a:rPr>
              <a:t>S</a:t>
            </a:r>
            <a:r>
              <a:rPr sz="1400" b="1" spc="-159" dirty="0" smtClean="0">
                <a:solidFill>
                  <a:srgbClr val="FFFFFF"/>
                </a:solidFill>
                <a:latin typeface="Garamond"/>
                <a:cs typeface="Garamond"/>
              </a:rPr>
              <a:t>F</a:t>
            </a:r>
            <a:r>
              <a:rPr sz="1400" b="1" spc="0" dirty="0" smtClean="0">
                <a:solidFill>
                  <a:srgbClr val="FFFFFF"/>
                </a:solidFill>
                <a:latin typeface="Garamond"/>
                <a:cs typeface="Garamond"/>
              </a:rPr>
              <a:t>,</a:t>
            </a:r>
            <a:r>
              <a:rPr sz="1400" b="1" spc="-25" dirty="0" smtClean="0">
                <a:solidFill>
                  <a:srgbClr val="FFFFFF"/>
                </a:solidFill>
                <a:latin typeface="Garamond"/>
                <a:cs typeface="Garamond"/>
              </a:rPr>
              <a:t> </a:t>
            </a:r>
            <a:r>
              <a:rPr sz="1400" b="1" spc="-9" dirty="0" smtClean="0">
                <a:solidFill>
                  <a:srgbClr val="FFFFFF"/>
                </a:solidFill>
                <a:latin typeface="Garamond"/>
                <a:cs typeface="Garamond"/>
              </a:rPr>
              <a:t>C</a:t>
            </a:r>
            <a:r>
              <a:rPr sz="1400" b="1" spc="0" dirty="0" smtClean="0">
                <a:solidFill>
                  <a:srgbClr val="FFFFFF"/>
                </a:solidFill>
                <a:latin typeface="Garamond"/>
                <a:cs typeface="Garamond"/>
              </a:rPr>
              <a:t>huanm</a:t>
            </a:r>
            <a:r>
              <a:rPr sz="1400" b="1" spc="-9" dirty="0" smtClean="0">
                <a:solidFill>
                  <a:srgbClr val="FFFFFF"/>
                </a:solidFill>
                <a:latin typeface="Garamond"/>
                <a:cs typeface="Garamond"/>
              </a:rPr>
              <a:t>i</a:t>
            </a:r>
            <a:r>
              <a:rPr sz="1400" b="1" spc="0" dirty="0" smtClean="0">
                <a:solidFill>
                  <a:srgbClr val="FFFFFF"/>
                </a:solidFill>
                <a:latin typeface="Garamond"/>
                <a:cs typeface="Garamond"/>
              </a:rPr>
              <a:t>n</a:t>
            </a:r>
            <a:r>
              <a:rPr sz="1400" b="1" spc="17" dirty="0" smtClean="0">
                <a:solidFill>
                  <a:srgbClr val="FFFFFF"/>
                </a:solidFill>
                <a:latin typeface="Garamond"/>
                <a:cs typeface="Garamond"/>
              </a:rPr>
              <a:t> </a:t>
            </a:r>
            <a:r>
              <a:rPr sz="1400" b="1" spc="-4" dirty="0" smtClean="0">
                <a:solidFill>
                  <a:srgbClr val="FFFFFF"/>
                </a:solidFill>
                <a:latin typeface="Garamond"/>
                <a:cs typeface="Garamond"/>
              </a:rPr>
              <a:t>H</a:t>
            </a:r>
            <a:r>
              <a:rPr sz="1400" b="1" spc="0" dirty="0" smtClean="0">
                <a:solidFill>
                  <a:srgbClr val="FFFFFF"/>
                </a:solidFill>
                <a:latin typeface="Garamond"/>
                <a:cs typeface="Garamond"/>
              </a:rPr>
              <a:t>u)</a:t>
            </a:r>
            <a:endParaRPr sz="1400">
              <a:latin typeface="Garamond"/>
              <a:cs typeface="Garamond"/>
            </a:endParaRPr>
          </a:p>
        </p:txBody>
      </p:sp>
      <p:sp>
        <p:nvSpPr>
          <p:cNvPr id="4" name="object 4"/>
          <p:cNvSpPr txBox="1"/>
          <p:nvPr/>
        </p:nvSpPr>
        <p:spPr>
          <a:xfrm>
            <a:off x="150368" y="6222270"/>
            <a:ext cx="5768886" cy="550492"/>
          </a:xfrm>
          <a:prstGeom prst="rect">
            <a:avLst/>
          </a:prstGeom>
        </p:spPr>
        <p:txBody>
          <a:bodyPr wrap="square" lIns="0" tIns="0" rIns="0" bIns="0" rtlCol="0">
            <a:noAutofit/>
          </a:bodyPr>
          <a:lstStyle/>
          <a:p>
            <a:pPr marL="12700" marR="26517">
              <a:lnSpc>
                <a:spcPts val="2570"/>
              </a:lnSpc>
              <a:spcBef>
                <a:spcPts val="128"/>
              </a:spcBef>
            </a:pPr>
            <a:r>
              <a:rPr sz="1800" b="1" spc="4" baseline="4938" dirty="0" smtClean="0">
                <a:solidFill>
                  <a:srgbClr val="FFFFFF"/>
                </a:solidFill>
                <a:latin typeface="Garamond"/>
                <a:cs typeface="Garamond"/>
              </a:rPr>
              <a:t>A</a:t>
            </a:r>
            <a:r>
              <a:rPr sz="1800" b="1" spc="9" baseline="4938" dirty="0" smtClean="0">
                <a:solidFill>
                  <a:srgbClr val="FFFFFF"/>
                </a:solidFill>
                <a:latin typeface="Garamond"/>
                <a:cs typeface="Garamond"/>
              </a:rPr>
              <a:t>nd</a:t>
            </a:r>
            <a:r>
              <a:rPr sz="1800" b="1" spc="-4" baseline="4938" dirty="0" smtClean="0">
                <a:solidFill>
                  <a:srgbClr val="FFFFFF"/>
                </a:solidFill>
                <a:latin typeface="Garamond"/>
                <a:cs typeface="Garamond"/>
              </a:rPr>
              <a:t>r</a:t>
            </a:r>
            <a:r>
              <a:rPr sz="1800" b="1" spc="0" baseline="4938" dirty="0" smtClean="0">
                <a:solidFill>
                  <a:srgbClr val="FFFFFF"/>
                </a:solidFill>
                <a:latin typeface="Garamond"/>
                <a:cs typeface="Garamond"/>
              </a:rPr>
              <a:t>o</a:t>
            </a:r>
            <a:r>
              <a:rPr sz="1800" b="1" spc="4" baseline="4938" dirty="0" smtClean="0">
                <a:solidFill>
                  <a:srgbClr val="FFFFFF"/>
                </a:solidFill>
                <a:latin typeface="Garamond"/>
                <a:cs typeface="Garamond"/>
              </a:rPr>
              <a:t>u</a:t>
            </a:r>
            <a:r>
              <a:rPr sz="1800" b="1" spc="0" baseline="4938" dirty="0" smtClean="0">
                <a:solidFill>
                  <a:srgbClr val="FFFFFF"/>
                </a:solidFill>
                <a:latin typeface="Garamond"/>
                <a:cs typeface="Garamond"/>
              </a:rPr>
              <a:t>li</a:t>
            </a:r>
            <a:r>
              <a:rPr sz="1800" b="1" spc="4" baseline="4938" dirty="0" smtClean="0">
                <a:solidFill>
                  <a:srgbClr val="FFFFFF"/>
                </a:solidFill>
                <a:latin typeface="Garamond"/>
                <a:cs typeface="Garamond"/>
              </a:rPr>
              <a:t>d</a:t>
            </a:r>
            <a:r>
              <a:rPr sz="1800" b="1" spc="0" baseline="4938" dirty="0" smtClean="0">
                <a:solidFill>
                  <a:srgbClr val="FFFFFF"/>
                </a:solidFill>
                <a:latin typeface="Garamond"/>
                <a:cs typeface="Garamond"/>
              </a:rPr>
              <a:t>a</a:t>
            </a:r>
            <a:r>
              <a:rPr sz="1800" b="1" spc="9" baseline="4938" dirty="0" smtClean="0">
                <a:solidFill>
                  <a:srgbClr val="FFFFFF"/>
                </a:solidFill>
                <a:latin typeface="Garamond"/>
                <a:cs typeface="Garamond"/>
              </a:rPr>
              <a:t>k</a:t>
            </a:r>
            <a:r>
              <a:rPr sz="1800" b="1" spc="0" baseline="4938" dirty="0" smtClean="0">
                <a:solidFill>
                  <a:srgbClr val="FFFFFF"/>
                </a:solidFill>
                <a:latin typeface="Garamond"/>
                <a:cs typeface="Garamond"/>
              </a:rPr>
              <a:t>i</a:t>
            </a:r>
            <a:r>
              <a:rPr sz="1800" b="1" spc="9" baseline="4938" dirty="0" smtClean="0">
                <a:solidFill>
                  <a:srgbClr val="FFFFFF"/>
                </a:solidFill>
                <a:latin typeface="Garamond"/>
                <a:cs typeface="Garamond"/>
              </a:rPr>
              <a:t>s</a:t>
            </a:r>
            <a:r>
              <a:rPr sz="3600" b="1" spc="0" baseline="2469" dirty="0" smtClean="0">
                <a:solidFill>
                  <a:srgbClr val="FFFFFF"/>
                </a:solidFill>
                <a:latin typeface="Garamond"/>
                <a:cs typeface="Garamond"/>
              </a:rPr>
              <a:t>,</a:t>
            </a:r>
            <a:r>
              <a:rPr sz="3600" b="1" spc="-75" baseline="2469" dirty="0" smtClean="0">
                <a:solidFill>
                  <a:srgbClr val="FFFFFF"/>
                </a:solidFill>
                <a:latin typeface="Garamond"/>
                <a:cs typeface="Garamond"/>
              </a:rPr>
              <a:t> </a:t>
            </a:r>
            <a:r>
              <a:rPr sz="2100" b="1" spc="-4" baseline="4232" dirty="0" smtClean="0">
                <a:solidFill>
                  <a:srgbClr val="FFFFFF"/>
                </a:solidFill>
                <a:latin typeface="Garamond"/>
                <a:cs typeface="Garamond"/>
              </a:rPr>
              <a:t>Mo</a:t>
            </a:r>
            <a:r>
              <a:rPr sz="2100" b="1" spc="0" baseline="4232" dirty="0" smtClean="0">
                <a:solidFill>
                  <a:srgbClr val="FFFFFF"/>
                </a:solidFill>
                <a:latin typeface="Garamond"/>
                <a:cs typeface="Garamond"/>
              </a:rPr>
              <a:t>u</a:t>
            </a:r>
            <a:r>
              <a:rPr sz="2100" b="1" spc="-4" baseline="4232" dirty="0" smtClean="0">
                <a:solidFill>
                  <a:srgbClr val="FFFFFF"/>
                </a:solidFill>
                <a:latin typeface="Garamond"/>
                <a:cs typeface="Garamond"/>
              </a:rPr>
              <a:t>s</a:t>
            </a:r>
            <a:r>
              <a:rPr sz="2100" b="1" spc="0" baseline="4232" dirty="0" smtClean="0">
                <a:solidFill>
                  <a:srgbClr val="FFFFFF"/>
                </a:solidFill>
                <a:latin typeface="Garamond"/>
                <a:cs typeface="Garamond"/>
              </a:rPr>
              <a:t>ta</a:t>
            </a:r>
            <a:r>
              <a:rPr sz="2100" b="1" spc="4" baseline="4232" dirty="0" smtClean="0">
                <a:solidFill>
                  <a:srgbClr val="FFFFFF"/>
                </a:solidFill>
                <a:latin typeface="Garamond"/>
                <a:cs typeface="Garamond"/>
              </a:rPr>
              <a:t>ka</a:t>
            </a:r>
            <a:r>
              <a:rPr sz="2100" b="1" spc="0" baseline="4232" dirty="0" smtClean="0">
                <a:solidFill>
                  <a:srgbClr val="FFFFFF"/>
                </a:solidFill>
                <a:latin typeface="Garamond"/>
                <a:cs typeface="Garamond"/>
              </a:rPr>
              <a:t>,</a:t>
            </a:r>
            <a:r>
              <a:rPr sz="2100" b="1" spc="22" baseline="4232" dirty="0" smtClean="0">
                <a:solidFill>
                  <a:srgbClr val="FFFFFF"/>
                </a:solidFill>
                <a:latin typeface="Garamond"/>
                <a:cs typeface="Garamond"/>
              </a:rPr>
              <a:t> </a:t>
            </a:r>
            <a:r>
              <a:rPr sz="2100" b="1" spc="-4" baseline="4232" dirty="0" smtClean="0">
                <a:solidFill>
                  <a:srgbClr val="FFFFFF"/>
                </a:solidFill>
                <a:latin typeface="Garamond"/>
                <a:cs typeface="Garamond"/>
              </a:rPr>
              <a:t>D</a:t>
            </a:r>
            <a:r>
              <a:rPr sz="2100" b="1" spc="4" baseline="4232" dirty="0" smtClean="0">
                <a:solidFill>
                  <a:srgbClr val="FFFFFF"/>
                </a:solidFill>
                <a:latin typeface="Garamond"/>
                <a:cs typeface="Garamond"/>
              </a:rPr>
              <a:t>a</a:t>
            </a:r>
            <a:r>
              <a:rPr sz="2100" b="1" spc="0" baseline="4232" dirty="0" smtClean="0">
                <a:solidFill>
                  <a:srgbClr val="FFFFFF"/>
                </a:solidFill>
                <a:latin typeface="Garamond"/>
                <a:cs typeface="Garamond"/>
              </a:rPr>
              <a:t>r</a:t>
            </a:r>
            <a:r>
              <a:rPr sz="2100" b="1" spc="4" baseline="4232" dirty="0" smtClean="0">
                <a:solidFill>
                  <a:srgbClr val="FFFFFF"/>
                </a:solidFill>
                <a:latin typeface="Garamond"/>
                <a:cs typeface="Garamond"/>
              </a:rPr>
              <a:t>a</a:t>
            </a:r>
            <a:r>
              <a:rPr sz="2100" b="1" spc="0" baseline="4232" dirty="0" smtClean="0">
                <a:solidFill>
                  <a:srgbClr val="FFFFFF"/>
                </a:solidFill>
                <a:latin typeface="Garamond"/>
                <a:cs typeface="Garamond"/>
              </a:rPr>
              <a:t>k</a:t>
            </a:r>
            <a:r>
              <a:rPr sz="2100" b="1" spc="4" baseline="4232" dirty="0" smtClean="0">
                <a:solidFill>
                  <a:srgbClr val="FFFFFF"/>
                </a:solidFill>
                <a:latin typeface="Garamond"/>
                <a:cs typeface="Garamond"/>
              </a:rPr>
              <a:t>a</a:t>
            </a:r>
            <a:r>
              <a:rPr sz="2100" b="1" spc="0" baseline="4232" dirty="0" smtClean="0">
                <a:solidFill>
                  <a:srgbClr val="FFFFFF"/>
                </a:solidFill>
                <a:latin typeface="Garamond"/>
                <a:cs typeface="Garamond"/>
              </a:rPr>
              <a:t>s,</a:t>
            </a:r>
            <a:r>
              <a:rPr sz="2100" b="1" spc="-22" baseline="4232" dirty="0" smtClean="0">
                <a:solidFill>
                  <a:srgbClr val="FFFFFF"/>
                </a:solidFill>
                <a:latin typeface="Garamond"/>
                <a:cs typeface="Garamond"/>
              </a:rPr>
              <a:t> </a:t>
            </a:r>
            <a:r>
              <a:rPr sz="2100" b="1" spc="-14" baseline="4232" dirty="0" smtClean="0">
                <a:solidFill>
                  <a:srgbClr val="FFFFFF"/>
                </a:solidFill>
                <a:latin typeface="Garamond"/>
                <a:cs typeface="Garamond"/>
              </a:rPr>
              <a:t>P</a:t>
            </a:r>
            <a:r>
              <a:rPr sz="2100" b="1" spc="-4" baseline="4232" dirty="0" smtClean="0">
                <a:solidFill>
                  <a:srgbClr val="FFFFFF"/>
                </a:solidFill>
                <a:latin typeface="Garamond"/>
                <a:cs typeface="Garamond"/>
              </a:rPr>
              <a:t>e</a:t>
            </a:r>
            <a:r>
              <a:rPr sz="2100" b="1" spc="0" baseline="4232" dirty="0" smtClean="0">
                <a:solidFill>
                  <a:srgbClr val="FFFFFF"/>
                </a:solidFill>
                <a:latin typeface="Garamond"/>
                <a:cs typeface="Garamond"/>
              </a:rPr>
              <a:t>tal</a:t>
            </a:r>
            <a:r>
              <a:rPr sz="2100" b="1" spc="4" baseline="4232" dirty="0" smtClean="0">
                <a:solidFill>
                  <a:srgbClr val="FFFFFF"/>
                </a:solidFill>
                <a:latin typeface="Garamond"/>
                <a:cs typeface="Garamond"/>
              </a:rPr>
              <a:t>a</a:t>
            </a:r>
            <a:r>
              <a:rPr sz="2100" b="1" spc="0" baseline="4232" dirty="0" smtClean="0">
                <a:solidFill>
                  <a:srgbClr val="FFFFFF"/>
                </a:solidFill>
                <a:latin typeface="Garamond"/>
                <a:cs typeface="Garamond"/>
              </a:rPr>
              <a:t>,</a:t>
            </a:r>
            <a:r>
              <a:rPr sz="2100" b="1" spc="-10" baseline="4232" dirty="0" smtClean="0">
                <a:solidFill>
                  <a:srgbClr val="FFFFFF"/>
                </a:solidFill>
                <a:latin typeface="Garamond"/>
                <a:cs typeface="Garamond"/>
              </a:rPr>
              <a:t> </a:t>
            </a:r>
            <a:r>
              <a:rPr sz="2100" spc="-64" baseline="4232" dirty="0" smtClean="0">
                <a:solidFill>
                  <a:srgbClr val="FFFFFF"/>
                </a:solidFill>
                <a:latin typeface="Garamond"/>
                <a:cs typeface="Garamond"/>
              </a:rPr>
              <a:t>T</a:t>
            </a:r>
            <a:r>
              <a:rPr sz="2100" spc="0" baseline="4232" dirty="0" smtClean="0">
                <a:solidFill>
                  <a:srgbClr val="FFFFFF"/>
                </a:solidFill>
                <a:latin typeface="Garamond"/>
                <a:cs typeface="Garamond"/>
              </a:rPr>
              <a:t>s</a:t>
            </a:r>
            <a:r>
              <a:rPr sz="2100" spc="-9" baseline="4232" dirty="0" smtClean="0">
                <a:solidFill>
                  <a:srgbClr val="FFFFFF"/>
                </a:solidFill>
                <a:latin typeface="Garamond"/>
                <a:cs typeface="Garamond"/>
              </a:rPr>
              <a:t>ir</a:t>
            </a:r>
            <a:r>
              <a:rPr sz="2100" spc="-4" baseline="4232" dirty="0" smtClean="0">
                <a:solidFill>
                  <a:srgbClr val="FFFFFF"/>
                </a:solidFill>
                <a:latin typeface="Garamond"/>
                <a:cs typeface="Garamond"/>
              </a:rPr>
              <a:t>i</a:t>
            </a:r>
            <a:r>
              <a:rPr sz="2100" spc="0" baseline="4232" dirty="0" smtClean="0">
                <a:solidFill>
                  <a:srgbClr val="FFFFFF"/>
                </a:solidFill>
                <a:latin typeface="Garamond"/>
                <a:cs typeface="Garamond"/>
              </a:rPr>
              <a:t>d</a:t>
            </a:r>
            <a:r>
              <a:rPr sz="2100" spc="-4" baseline="4232" dirty="0" smtClean="0">
                <a:solidFill>
                  <a:srgbClr val="FFFFFF"/>
                </a:solidFill>
                <a:latin typeface="Garamond"/>
                <a:cs typeface="Garamond"/>
              </a:rPr>
              <a:t>i</a:t>
            </a:r>
            <a:r>
              <a:rPr sz="2100" spc="0" baseline="4232" dirty="0" smtClean="0">
                <a:solidFill>
                  <a:srgbClr val="FFFFFF"/>
                </a:solidFill>
                <a:latin typeface="Garamond"/>
                <a:cs typeface="Garamond"/>
              </a:rPr>
              <a:t>s</a:t>
            </a:r>
            <a:r>
              <a:rPr sz="2100" spc="39" baseline="4232" dirty="0" smtClean="0">
                <a:solidFill>
                  <a:srgbClr val="FFFFFF"/>
                </a:solidFill>
                <a:latin typeface="Garamond"/>
                <a:cs typeface="Garamond"/>
              </a:rPr>
              <a:t> </a:t>
            </a:r>
            <a:r>
              <a:rPr sz="2100" spc="-200" baseline="4232" dirty="0" smtClean="0">
                <a:solidFill>
                  <a:srgbClr val="FFFFFF"/>
                </a:solidFill>
                <a:latin typeface="Garamond"/>
                <a:cs typeface="Garamond"/>
              </a:rPr>
              <a:t>V</a:t>
            </a:r>
            <a:r>
              <a:rPr sz="2100" spc="0" baseline="4232" dirty="0" smtClean="0">
                <a:solidFill>
                  <a:srgbClr val="FFFFFF"/>
                </a:solidFill>
                <a:latin typeface="Garamond"/>
                <a:cs typeface="Garamond"/>
              </a:rPr>
              <a:t>,</a:t>
            </a:r>
            <a:r>
              <a:rPr sz="2100" spc="7" baseline="4232" dirty="0" smtClean="0">
                <a:solidFill>
                  <a:srgbClr val="FFFFFF"/>
                </a:solidFill>
                <a:latin typeface="Garamond"/>
                <a:cs typeface="Garamond"/>
              </a:rPr>
              <a:t> </a:t>
            </a:r>
            <a:r>
              <a:rPr sz="2100" spc="-9" baseline="4232" dirty="0" smtClean="0">
                <a:solidFill>
                  <a:srgbClr val="FFFFFF"/>
                </a:solidFill>
                <a:latin typeface="Garamond"/>
                <a:cs typeface="Garamond"/>
              </a:rPr>
              <a:t>M</a:t>
            </a:r>
            <a:r>
              <a:rPr sz="2100" spc="9" baseline="4232" dirty="0" smtClean="0">
                <a:solidFill>
                  <a:srgbClr val="FFFFFF"/>
                </a:solidFill>
                <a:latin typeface="Garamond"/>
                <a:cs typeface="Garamond"/>
              </a:rPr>
              <a:t>a</a:t>
            </a:r>
            <a:r>
              <a:rPr sz="2100" spc="-4" baseline="4232" dirty="0" smtClean="0">
                <a:solidFill>
                  <a:srgbClr val="FFFFFF"/>
                </a:solidFill>
                <a:latin typeface="Garamond"/>
                <a:cs typeface="Garamond"/>
              </a:rPr>
              <a:t>k</a:t>
            </a:r>
            <a:r>
              <a:rPr sz="2100" spc="-9" baseline="4232" dirty="0" smtClean="0">
                <a:solidFill>
                  <a:srgbClr val="FFFFFF"/>
                </a:solidFill>
                <a:latin typeface="Garamond"/>
                <a:cs typeface="Garamond"/>
              </a:rPr>
              <a:t>r</a:t>
            </a:r>
            <a:r>
              <a:rPr sz="2100" spc="-4" baseline="4232" dirty="0" smtClean="0">
                <a:solidFill>
                  <a:srgbClr val="FFFFFF"/>
                </a:solidFill>
                <a:latin typeface="Garamond"/>
                <a:cs typeface="Garamond"/>
              </a:rPr>
              <a:t>i</a:t>
            </a:r>
            <a:r>
              <a:rPr sz="2100" spc="0" baseline="4232" dirty="0" smtClean="0">
                <a:solidFill>
                  <a:srgbClr val="FFFFFF"/>
                </a:solidFill>
                <a:latin typeface="Garamond"/>
                <a:cs typeface="Garamond"/>
              </a:rPr>
              <a:t>s</a:t>
            </a:r>
            <a:r>
              <a:rPr sz="2100" spc="-6" baseline="4232" dirty="0" smtClean="0">
                <a:solidFill>
                  <a:srgbClr val="FFFFFF"/>
                </a:solidFill>
                <a:latin typeface="Garamond"/>
                <a:cs typeface="Garamond"/>
              </a:rPr>
              <a:t> </a:t>
            </a:r>
            <a:r>
              <a:rPr sz="2100" spc="-19" baseline="4232" dirty="0" smtClean="0">
                <a:solidFill>
                  <a:srgbClr val="FFFFFF"/>
                </a:solidFill>
                <a:latin typeface="Garamond"/>
                <a:cs typeface="Garamond"/>
              </a:rPr>
              <a:t>C</a:t>
            </a:r>
            <a:r>
              <a:rPr sz="2100" spc="0" baseline="4232" dirty="0" smtClean="0">
                <a:solidFill>
                  <a:srgbClr val="FFFFFF"/>
                </a:solidFill>
                <a:latin typeface="Garamond"/>
                <a:cs typeface="Garamond"/>
              </a:rPr>
              <a:t>,</a:t>
            </a:r>
            <a:r>
              <a:rPr sz="2100" spc="2" baseline="4232" dirty="0" smtClean="0">
                <a:solidFill>
                  <a:srgbClr val="FFFFFF"/>
                </a:solidFill>
                <a:latin typeface="Garamond"/>
                <a:cs typeface="Garamond"/>
              </a:rPr>
              <a:t> </a:t>
            </a:r>
            <a:r>
              <a:rPr sz="2100" spc="4" baseline="4232" dirty="0" smtClean="0">
                <a:solidFill>
                  <a:srgbClr val="FFFFFF"/>
                </a:solidFill>
                <a:latin typeface="Garamond"/>
                <a:cs typeface="Garamond"/>
              </a:rPr>
              <a:t>S</a:t>
            </a:r>
            <a:r>
              <a:rPr sz="2100" spc="0" baseline="4232" dirty="0" smtClean="0">
                <a:solidFill>
                  <a:srgbClr val="FFFFFF"/>
                </a:solidFill>
                <a:latin typeface="Garamond"/>
                <a:cs typeface="Garamond"/>
              </a:rPr>
              <a:t>tef</a:t>
            </a:r>
            <a:r>
              <a:rPr sz="2100" spc="14" baseline="4232" dirty="0" smtClean="0">
                <a:solidFill>
                  <a:srgbClr val="FFFFFF"/>
                </a:solidFill>
                <a:latin typeface="Garamond"/>
                <a:cs typeface="Garamond"/>
              </a:rPr>
              <a:t>a</a:t>
            </a:r>
            <a:r>
              <a:rPr sz="2100" spc="9" baseline="4232" dirty="0" smtClean="0">
                <a:solidFill>
                  <a:srgbClr val="FFFFFF"/>
                </a:solidFill>
                <a:latin typeface="Garamond"/>
                <a:cs typeface="Garamond"/>
              </a:rPr>
              <a:t>n</a:t>
            </a:r>
            <a:r>
              <a:rPr sz="2100" spc="-4" baseline="4232" dirty="0" smtClean="0">
                <a:solidFill>
                  <a:srgbClr val="FFFFFF"/>
                </a:solidFill>
                <a:latin typeface="Garamond"/>
                <a:cs typeface="Garamond"/>
              </a:rPr>
              <a:t>i</a:t>
            </a:r>
            <a:r>
              <a:rPr sz="2100" spc="0" baseline="4232" dirty="0" smtClean="0">
                <a:solidFill>
                  <a:srgbClr val="FFFFFF"/>
                </a:solidFill>
                <a:latin typeface="Garamond"/>
                <a:cs typeface="Garamond"/>
              </a:rPr>
              <a:t>d</a:t>
            </a:r>
            <a:r>
              <a:rPr sz="2100" spc="9" baseline="4232" dirty="0" smtClean="0">
                <a:solidFill>
                  <a:srgbClr val="FFFFFF"/>
                </a:solidFill>
                <a:latin typeface="Garamond"/>
                <a:cs typeface="Garamond"/>
              </a:rPr>
              <a:t>o</a:t>
            </a:r>
            <a:r>
              <a:rPr sz="2100" spc="0" baseline="4232" dirty="0" smtClean="0">
                <a:solidFill>
                  <a:srgbClr val="FFFFFF"/>
                </a:solidFill>
                <a:latin typeface="Garamond"/>
                <a:cs typeface="Garamond"/>
              </a:rPr>
              <a:t>u</a:t>
            </a:r>
            <a:r>
              <a:rPr sz="2100" spc="-48" baseline="4232" dirty="0" smtClean="0">
                <a:solidFill>
                  <a:srgbClr val="FFFFFF"/>
                </a:solidFill>
                <a:latin typeface="Garamond"/>
                <a:cs typeface="Garamond"/>
              </a:rPr>
              <a:t> </a:t>
            </a:r>
            <a:r>
              <a:rPr sz="2100" spc="-4" baseline="4232" dirty="0" smtClean="0">
                <a:solidFill>
                  <a:srgbClr val="FFFFFF"/>
                </a:solidFill>
                <a:latin typeface="Garamond"/>
                <a:cs typeface="Garamond"/>
              </a:rPr>
              <a:t>A</a:t>
            </a:r>
            <a:r>
              <a:rPr sz="2100" spc="0" baseline="4232" dirty="0" smtClean="0">
                <a:solidFill>
                  <a:srgbClr val="FFFFFF"/>
                </a:solidFill>
                <a:latin typeface="Garamond"/>
                <a:cs typeface="Garamond"/>
              </a:rPr>
              <a:t>,</a:t>
            </a:r>
            <a:endParaRPr sz="1400">
              <a:latin typeface="Garamond"/>
              <a:cs typeface="Garamond"/>
            </a:endParaRPr>
          </a:p>
          <a:p>
            <a:pPr marL="12700">
              <a:lnSpc>
                <a:spcPct val="93749"/>
              </a:lnSpc>
              <a:spcBef>
                <a:spcPts val="1"/>
              </a:spcBef>
            </a:pPr>
            <a:r>
              <a:rPr sz="1400" spc="-4" dirty="0" smtClean="0">
                <a:solidFill>
                  <a:srgbClr val="FFFFFF"/>
                </a:solidFill>
                <a:latin typeface="Garamond"/>
                <a:cs typeface="Garamond"/>
              </a:rPr>
              <a:t>A</a:t>
            </a:r>
            <a:r>
              <a:rPr sz="1400" spc="9" dirty="0" smtClean="0">
                <a:solidFill>
                  <a:srgbClr val="FFFFFF"/>
                </a:solidFill>
                <a:latin typeface="Garamond"/>
                <a:cs typeface="Garamond"/>
              </a:rPr>
              <a:t>n</a:t>
            </a:r>
            <a:r>
              <a:rPr sz="1400" spc="0" dirty="0" smtClean="0">
                <a:solidFill>
                  <a:srgbClr val="FFFFFF"/>
                </a:solidFill>
                <a:latin typeface="Garamond"/>
                <a:cs typeface="Garamond"/>
              </a:rPr>
              <a:t>t</a:t>
            </a:r>
            <a:r>
              <a:rPr sz="1400" spc="9" dirty="0" smtClean="0">
                <a:solidFill>
                  <a:srgbClr val="FFFFFF"/>
                </a:solidFill>
                <a:latin typeface="Garamond"/>
                <a:cs typeface="Garamond"/>
              </a:rPr>
              <a:t>on</a:t>
            </a:r>
            <a:r>
              <a:rPr sz="1400" spc="-4" dirty="0" smtClean="0">
                <a:solidFill>
                  <a:srgbClr val="FFFFFF"/>
                </a:solidFill>
                <a:latin typeface="Garamond"/>
                <a:cs typeface="Garamond"/>
              </a:rPr>
              <a:t>i</a:t>
            </a:r>
            <a:r>
              <a:rPr sz="1400" spc="9" dirty="0" smtClean="0">
                <a:solidFill>
                  <a:srgbClr val="FFFFFF"/>
                </a:solidFill>
                <a:latin typeface="Garamond"/>
                <a:cs typeface="Garamond"/>
              </a:rPr>
              <a:t>a</a:t>
            </a:r>
            <a:r>
              <a:rPr sz="1400" spc="0" dirty="0" smtClean="0">
                <a:solidFill>
                  <a:srgbClr val="FFFFFF"/>
                </a:solidFill>
                <a:latin typeface="Garamond"/>
                <a:cs typeface="Garamond"/>
              </a:rPr>
              <a:t>d</a:t>
            </a:r>
            <a:r>
              <a:rPr sz="1400" spc="9" dirty="0" smtClean="0">
                <a:solidFill>
                  <a:srgbClr val="FFFFFF"/>
                </a:solidFill>
                <a:latin typeface="Garamond"/>
                <a:cs typeface="Garamond"/>
              </a:rPr>
              <a:t>o</a:t>
            </a:r>
            <a:r>
              <a:rPr sz="1400" spc="0" dirty="0" smtClean="0">
                <a:solidFill>
                  <a:srgbClr val="FFFFFF"/>
                </a:solidFill>
                <a:latin typeface="Garamond"/>
                <a:cs typeface="Garamond"/>
              </a:rPr>
              <a:t>u</a:t>
            </a:r>
            <a:r>
              <a:rPr sz="1400" spc="-79" dirty="0" smtClean="0">
                <a:solidFill>
                  <a:srgbClr val="FFFFFF"/>
                </a:solidFill>
                <a:latin typeface="Garamond"/>
                <a:cs typeface="Garamond"/>
              </a:rPr>
              <a:t> </a:t>
            </a:r>
            <a:r>
              <a:rPr sz="1400" spc="0" dirty="0" smtClean="0">
                <a:solidFill>
                  <a:srgbClr val="FFFFFF"/>
                </a:solidFill>
                <a:latin typeface="Garamond"/>
                <a:cs typeface="Garamond"/>
              </a:rPr>
              <a:t>C</a:t>
            </a:r>
            <a:r>
              <a:rPr sz="1400" spc="9" dirty="0" smtClean="0">
                <a:solidFill>
                  <a:srgbClr val="FFFFFF"/>
                </a:solidFill>
                <a:latin typeface="Garamond"/>
                <a:cs typeface="Garamond"/>
              </a:rPr>
              <a:t>h</a:t>
            </a:r>
            <a:r>
              <a:rPr sz="1400" spc="0" dirty="0" smtClean="0">
                <a:solidFill>
                  <a:srgbClr val="FFFFFF"/>
                </a:solidFill>
                <a:latin typeface="Garamond"/>
                <a:cs typeface="Garamond"/>
              </a:rPr>
              <a:t>,</a:t>
            </a:r>
            <a:r>
              <a:rPr sz="1400" spc="-119" dirty="0" smtClean="0">
                <a:solidFill>
                  <a:srgbClr val="FFFFFF"/>
                </a:solidFill>
                <a:latin typeface="Garamond"/>
                <a:cs typeface="Garamond"/>
              </a:rPr>
              <a:t> </a:t>
            </a:r>
            <a:r>
              <a:rPr sz="1400" spc="4" dirty="0" smtClean="0">
                <a:solidFill>
                  <a:srgbClr val="FFFFFF"/>
                </a:solidFill>
                <a:latin typeface="Garamond"/>
                <a:cs typeface="Garamond"/>
              </a:rPr>
              <a:t>G</a:t>
            </a:r>
            <a:r>
              <a:rPr sz="1400" spc="-4" dirty="0" smtClean="0">
                <a:solidFill>
                  <a:srgbClr val="FFFFFF"/>
                </a:solidFill>
                <a:latin typeface="Garamond"/>
                <a:cs typeface="Garamond"/>
              </a:rPr>
              <a:t>e</a:t>
            </a:r>
            <a:r>
              <a:rPr sz="1400" spc="9" dirty="0" smtClean="0">
                <a:solidFill>
                  <a:srgbClr val="FFFFFF"/>
                </a:solidFill>
                <a:latin typeface="Garamond"/>
                <a:cs typeface="Garamond"/>
              </a:rPr>
              <a:t>n</a:t>
            </a:r>
            <a:r>
              <a:rPr sz="1400" spc="-4" dirty="0" smtClean="0">
                <a:solidFill>
                  <a:srgbClr val="FFFFFF"/>
                </a:solidFill>
                <a:latin typeface="Garamond"/>
                <a:cs typeface="Garamond"/>
              </a:rPr>
              <a:t>i</a:t>
            </a:r>
            <a:r>
              <a:rPr sz="1400" spc="0" dirty="0" smtClean="0">
                <a:solidFill>
                  <a:srgbClr val="FFFFFF"/>
                </a:solidFill>
                <a:latin typeface="Garamond"/>
                <a:cs typeface="Garamond"/>
              </a:rPr>
              <a:t>ts</a:t>
            </a:r>
            <a:r>
              <a:rPr sz="1400" spc="9" dirty="0" smtClean="0">
                <a:solidFill>
                  <a:srgbClr val="FFFFFF"/>
                </a:solidFill>
                <a:latin typeface="Garamond"/>
                <a:cs typeface="Garamond"/>
              </a:rPr>
              <a:t>a</a:t>
            </a:r>
            <a:r>
              <a:rPr sz="1400" spc="-9" dirty="0" smtClean="0">
                <a:solidFill>
                  <a:srgbClr val="FFFFFF"/>
                </a:solidFill>
                <a:latin typeface="Garamond"/>
                <a:cs typeface="Garamond"/>
              </a:rPr>
              <a:t>r</a:t>
            </a:r>
            <a:r>
              <a:rPr sz="1400" spc="-4" dirty="0" smtClean="0">
                <a:solidFill>
                  <a:srgbClr val="FFFFFF"/>
                </a:solidFill>
                <a:latin typeface="Garamond"/>
                <a:cs typeface="Garamond"/>
              </a:rPr>
              <a:t>i</a:t>
            </a:r>
            <a:r>
              <a:rPr sz="1400" spc="0" dirty="0" smtClean="0">
                <a:solidFill>
                  <a:srgbClr val="FFFFFF"/>
                </a:solidFill>
                <a:latin typeface="Garamond"/>
                <a:cs typeface="Garamond"/>
              </a:rPr>
              <a:t>s</a:t>
            </a:r>
            <a:r>
              <a:rPr sz="1400" spc="5" dirty="0" smtClean="0">
                <a:solidFill>
                  <a:srgbClr val="FFFFFF"/>
                </a:solidFill>
                <a:latin typeface="Garamond"/>
                <a:cs typeface="Garamond"/>
              </a:rPr>
              <a:t> </a:t>
            </a:r>
            <a:r>
              <a:rPr sz="1400" spc="-44" dirty="0" smtClean="0">
                <a:solidFill>
                  <a:srgbClr val="FFFFFF"/>
                </a:solidFill>
                <a:latin typeface="Garamond"/>
                <a:cs typeface="Garamond"/>
              </a:rPr>
              <a:t>S</a:t>
            </a:r>
            <a:r>
              <a:rPr sz="1400" spc="0" dirty="0" smtClean="0">
                <a:solidFill>
                  <a:srgbClr val="FFFFFF"/>
                </a:solidFill>
                <a:latin typeface="Garamond"/>
                <a:cs typeface="Garamond"/>
              </a:rPr>
              <a:t>,</a:t>
            </a:r>
            <a:r>
              <a:rPr sz="1400" spc="345" dirty="0" smtClean="0">
                <a:solidFill>
                  <a:srgbClr val="FFFFFF"/>
                </a:solidFill>
                <a:latin typeface="Garamond"/>
                <a:cs typeface="Garamond"/>
              </a:rPr>
              <a:t> </a:t>
            </a:r>
            <a:r>
              <a:rPr sz="1400" spc="4" dirty="0" smtClean="0">
                <a:solidFill>
                  <a:srgbClr val="FFFFFF"/>
                </a:solidFill>
                <a:latin typeface="Garamond"/>
                <a:cs typeface="Garamond"/>
              </a:rPr>
              <a:t>B</a:t>
            </a:r>
            <a:r>
              <a:rPr sz="1400" spc="9" dirty="0" smtClean="0">
                <a:solidFill>
                  <a:srgbClr val="FFFFFF"/>
                </a:solidFill>
                <a:latin typeface="Garamond"/>
                <a:cs typeface="Garamond"/>
              </a:rPr>
              <a:t>a</a:t>
            </a:r>
            <a:r>
              <a:rPr sz="1400" spc="-4" dirty="0" smtClean="0">
                <a:solidFill>
                  <a:srgbClr val="FFFFFF"/>
                </a:solidFill>
                <a:latin typeface="Garamond"/>
                <a:cs typeface="Garamond"/>
              </a:rPr>
              <a:t>l</a:t>
            </a:r>
            <a:r>
              <a:rPr sz="1400" spc="0" dirty="0" smtClean="0">
                <a:solidFill>
                  <a:srgbClr val="FFFFFF"/>
                </a:solidFill>
                <a:latin typeface="Garamond"/>
                <a:cs typeface="Garamond"/>
              </a:rPr>
              <a:t>t</a:t>
            </a:r>
            <a:r>
              <a:rPr sz="1400" spc="-4" dirty="0" smtClean="0">
                <a:solidFill>
                  <a:srgbClr val="FFFFFF"/>
                </a:solidFill>
                <a:latin typeface="Garamond"/>
                <a:cs typeface="Garamond"/>
              </a:rPr>
              <a:t>ik</a:t>
            </a:r>
            <a:r>
              <a:rPr sz="1400" spc="9" dirty="0" smtClean="0">
                <a:solidFill>
                  <a:srgbClr val="FFFFFF"/>
                </a:solidFill>
                <a:latin typeface="Garamond"/>
                <a:cs typeface="Garamond"/>
              </a:rPr>
              <a:t>a</a:t>
            </a:r>
            <a:r>
              <a:rPr sz="1400" spc="0" dirty="0" smtClean="0">
                <a:solidFill>
                  <a:srgbClr val="FFFFFF"/>
                </a:solidFill>
                <a:latin typeface="Garamond"/>
                <a:cs typeface="Garamond"/>
              </a:rPr>
              <a:t>s</a:t>
            </a:r>
            <a:r>
              <a:rPr sz="1400" spc="12" dirty="0" smtClean="0">
                <a:solidFill>
                  <a:srgbClr val="FFFFFF"/>
                </a:solidFill>
                <a:latin typeface="Garamond"/>
                <a:cs typeface="Garamond"/>
              </a:rPr>
              <a:t> </a:t>
            </a:r>
            <a:r>
              <a:rPr sz="1400" spc="-200" dirty="0" smtClean="0">
                <a:solidFill>
                  <a:srgbClr val="FFFFFF"/>
                </a:solidFill>
                <a:latin typeface="Garamond"/>
                <a:cs typeface="Garamond"/>
              </a:rPr>
              <a:t>V</a:t>
            </a:r>
            <a:r>
              <a:rPr sz="1400" spc="0" dirty="0" smtClean="0">
                <a:solidFill>
                  <a:srgbClr val="FFFFFF"/>
                </a:solidFill>
                <a:latin typeface="Garamond"/>
                <a:cs typeface="Garamond"/>
              </a:rPr>
              <a:t>,</a:t>
            </a:r>
            <a:r>
              <a:rPr sz="1400" spc="7" dirty="0" smtClean="0">
                <a:solidFill>
                  <a:srgbClr val="FFFFFF"/>
                </a:solidFill>
                <a:latin typeface="Garamond"/>
                <a:cs typeface="Garamond"/>
              </a:rPr>
              <a:t> </a:t>
            </a:r>
            <a:r>
              <a:rPr sz="1400" spc="-4" dirty="0" smtClean="0">
                <a:solidFill>
                  <a:srgbClr val="FFFFFF"/>
                </a:solidFill>
                <a:latin typeface="Garamond"/>
                <a:cs typeface="Garamond"/>
              </a:rPr>
              <a:t>R</a:t>
            </a:r>
            <a:r>
              <a:rPr sz="1400" spc="9" dirty="0" smtClean="0">
                <a:solidFill>
                  <a:srgbClr val="FFFFFF"/>
                </a:solidFill>
                <a:latin typeface="Garamond"/>
                <a:cs typeface="Garamond"/>
              </a:rPr>
              <a:t>a</a:t>
            </a:r>
            <a:r>
              <a:rPr sz="1400" spc="4" dirty="0" smtClean="0">
                <a:solidFill>
                  <a:srgbClr val="FFFFFF"/>
                </a:solidFill>
                <a:latin typeface="Garamond"/>
                <a:cs typeface="Garamond"/>
              </a:rPr>
              <a:t>m</a:t>
            </a:r>
            <a:r>
              <a:rPr sz="1400" spc="9" dirty="0" smtClean="0">
                <a:solidFill>
                  <a:srgbClr val="FFFFFF"/>
                </a:solidFill>
                <a:latin typeface="Garamond"/>
                <a:cs typeface="Garamond"/>
              </a:rPr>
              <a:t>no</a:t>
            </a:r>
            <a:r>
              <a:rPr sz="1400" spc="0" dirty="0" smtClean="0">
                <a:solidFill>
                  <a:srgbClr val="FFFFFF"/>
                </a:solidFill>
                <a:latin typeface="Garamond"/>
                <a:cs typeface="Garamond"/>
              </a:rPr>
              <a:t>u</a:t>
            </a:r>
            <a:r>
              <a:rPr sz="1400" spc="-66" dirty="0" smtClean="0">
                <a:solidFill>
                  <a:srgbClr val="FFFFFF"/>
                </a:solidFill>
                <a:latin typeface="Garamond"/>
                <a:cs typeface="Garamond"/>
              </a:rPr>
              <a:t> </a:t>
            </a:r>
            <a:r>
              <a:rPr sz="1400" spc="-114" dirty="0" smtClean="0">
                <a:solidFill>
                  <a:srgbClr val="FFFFFF"/>
                </a:solidFill>
                <a:latin typeface="Garamond"/>
                <a:cs typeface="Garamond"/>
              </a:rPr>
              <a:t>D</a:t>
            </a:r>
            <a:r>
              <a:rPr sz="1400" spc="0" dirty="0" smtClean="0">
                <a:solidFill>
                  <a:srgbClr val="FFFFFF"/>
                </a:solidFill>
                <a:latin typeface="Garamond"/>
                <a:cs typeface="Garamond"/>
              </a:rPr>
              <a:t>,</a:t>
            </a:r>
            <a:r>
              <a:rPr sz="1400" spc="1" dirty="0" smtClean="0">
                <a:solidFill>
                  <a:srgbClr val="FFFFFF"/>
                </a:solidFill>
                <a:latin typeface="Garamond"/>
                <a:cs typeface="Garamond"/>
              </a:rPr>
              <a:t> </a:t>
            </a:r>
            <a:r>
              <a:rPr sz="1400" spc="0" dirty="0" smtClean="0">
                <a:solidFill>
                  <a:srgbClr val="FFFFFF"/>
                </a:solidFill>
                <a:latin typeface="Garamond"/>
                <a:cs typeface="Garamond"/>
              </a:rPr>
              <a:t>C</a:t>
            </a:r>
            <a:r>
              <a:rPr sz="1400" spc="9" dirty="0" smtClean="0">
                <a:solidFill>
                  <a:srgbClr val="FFFFFF"/>
                </a:solidFill>
                <a:latin typeface="Garamond"/>
                <a:cs typeface="Garamond"/>
              </a:rPr>
              <a:t>h</a:t>
            </a:r>
            <a:r>
              <a:rPr sz="1400" spc="-4" dirty="0" smtClean="0">
                <a:solidFill>
                  <a:srgbClr val="FFFFFF"/>
                </a:solidFill>
                <a:latin typeface="Garamond"/>
                <a:cs typeface="Garamond"/>
              </a:rPr>
              <a:t>i</a:t>
            </a:r>
            <a:r>
              <a:rPr sz="1400" spc="9" dirty="0" smtClean="0">
                <a:solidFill>
                  <a:srgbClr val="FFFFFF"/>
                </a:solidFill>
                <a:latin typeface="Garamond"/>
                <a:cs typeface="Garamond"/>
              </a:rPr>
              <a:t>n</a:t>
            </a:r>
            <a:r>
              <a:rPr sz="1400" spc="0" dirty="0" smtClean="0">
                <a:solidFill>
                  <a:srgbClr val="FFFFFF"/>
                </a:solidFill>
                <a:latin typeface="Garamond"/>
                <a:cs typeface="Garamond"/>
              </a:rPr>
              <a:t>t</a:t>
            </a:r>
            <a:r>
              <a:rPr sz="1400" spc="-4" dirty="0" smtClean="0">
                <a:solidFill>
                  <a:srgbClr val="FFFFFF"/>
                </a:solidFill>
                <a:latin typeface="Garamond"/>
                <a:cs typeface="Garamond"/>
              </a:rPr>
              <a:t>i</a:t>
            </a:r>
            <a:r>
              <a:rPr sz="1400" spc="-9" dirty="0" smtClean="0">
                <a:solidFill>
                  <a:srgbClr val="FFFFFF"/>
                </a:solidFill>
                <a:latin typeface="Garamond"/>
                <a:cs typeface="Garamond"/>
              </a:rPr>
              <a:t>r</a:t>
            </a:r>
            <a:r>
              <a:rPr sz="1400" spc="9" dirty="0" smtClean="0">
                <a:solidFill>
                  <a:srgbClr val="FFFFFF"/>
                </a:solidFill>
                <a:latin typeface="Garamond"/>
                <a:cs typeface="Garamond"/>
              </a:rPr>
              <a:t>o</a:t>
            </a:r>
            <a:r>
              <a:rPr sz="1400" spc="0" dirty="0" smtClean="0">
                <a:solidFill>
                  <a:srgbClr val="FFFFFF"/>
                </a:solidFill>
                <a:latin typeface="Garamond"/>
                <a:cs typeface="Garamond"/>
              </a:rPr>
              <a:t>g</a:t>
            </a:r>
            <a:r>
              <a:rPr sz="1400" spc="-4" dirty="0" smtClean="0">
                <a:solidFill>
                  <a:srgbClr val="FFFFFF"/>
                </a:solidFill>
                <a:latin typeface="Garamond"/>
                <a:cs typeface="Garamond"/>
              </a:rPr>
              <a:t>l</a:t>
            </a:r>
            <a:r>
              <a:rPr sz="1400" spc="9" dirty="0" smtClean="0">
                <a:solidFill>
                  <a:srgbClr val="FFFFFF"/>
                </a:solidFill>
                <a:latin typeface="Garamond"/>
                <a:cs typeface="Garamond"/>
              </a:rPr>
              <a:t>o</a:t>
            </a:r>
            <a:r>
              <a:rPr sz="1400" spc="0" dirty="0" smtClean="0">
                <a:solidFill>
                  <a:srgbClr val="FFFFFF"/>
                </a:solidFill>
                <a:latin typeface="Garamond"/>
                <a:cs typeface="Garamond"/>
              </a:rPr>
              <a:t>u</a:t>
            </a:r>
            <a:r>
              <a:rPr sz="1400" spc="-33" dirty="0" smtClean="0">
                <a:solidFill>
                  <a:srgbClr val="FFFFFF"/>
                </a:solidFill>
                <a:latin typeface="Garamond"/>
                <a:cs typeface="Garamond"/>
              </a:rPr>
              <a:t> </a:t>
            </a:r>
            <a:r>
              <a:rPr sz="1400" spc="-19" dirty="0" smtClean="0">
                <a:solidFill>
                  <a:srgbClr val="FFFFFF"/>
                </a:solidFill>
                <a:latin typeface="Garamond"/>
                <a:cs typeface="Garamond"/>
              </a:rPr>
              <a:t>C</a:t>
            </a:r>
            <a:r>
              <a:rPr sz="1400" spc="0" dirty="0" smtClean="0">
                <a:solidFill>
                  <a:srgbClr val="FFFFFF"/>
                </a:solidFill>
                <a:latin typeface="Garamond"/>
                <a:cs typeface="Garamond"/>
              </a:rPr>
              <a:t>,</a:t>
            </a:r>
            <a:r>
              <a:rPr sz="1400" spc="-16" dirty="0" smtClean="0">
                <a:solidFill>
                  <a:srgbClr val="FFFFFF"/>
                </a:solidFill>
                <a:latin typeface="Garamond"/>
                <a:cs typeface="Garamond"/>
              </a:rPr>
              <a:t> </a:t>
            </a:r>
            <a:r>
              <a:rPr sz="1400" spc="0" dirty="0" smtClean="0">
                <a:solidFill>
                  <a:srgbClr val="FFFFFF"/>
                </a:solidFill>
                <a:latin typeface="Garamond"/>
                <a:cs typeface="Garamond"/>
              </a:rPr>
              <a:t>K</a:t>
            </a:r>
            <a:r>
              <a:rPr sz="1400" spc="-4" dirty="0" smtClean="0">
                <a:solidFill>
                  <a:srgbClr val="FFFFFF"/>
                </a:solidFill>
                <a:latin typeface="Garamond"/>
                <a:cs typeface="Garamond"/>
              </a:rPr>
              <a:t>re</a:t>
            </a:r>
            <a:r>
              <a:rPr sz="1400" spc="0" dirty="0" smtClean="0">
                <a:solidFill>
                  <a:srgbClr val="FFFFFF"/>
                </a:solidFill>
                <a:latin typeface="Garamond"/>
                <a:cs typeface="Garamond"/>
              </a:rPr>
              <a:t>st</a:t>
            </a:r>
            <a:r>
              <a:rPr sz="1400" spc="-4" dirty="0" smtClean="0">
                <a:solidFill>
                  <a:srgbClr val="FFFFFF"/>
                </a:solidFill>
                <a:latin typeface="Garamond"/>
                <a:cs typeface="Garamond"/>
              </a:rPr>
              <a:t>e</a:t>
            </a:r>
            <a:r>
              <a:rPr sz="1400" spc="9" dirty="0" smtClean="0">
                <a:solidFill>
                  <a:srgbClr val="FFFFFF"/>
                </a:solidFill>
                <a:latin typeface="Garamond"/>
                <a:cs typeface="Garamond"/>
              </a:rPr>
              <a:t>n</a:t>
            </a:r>
            <a:r>
              <a:rPr sz="1400" spc="-4" dirty="0" smtClean="0">
                <a:solidFill>
                  <a:srgbClr val="FFFFFF"/>
                </a:solidFill>
                <a:latin typeface="Garamond"/>
                <a:cs typeface="Garamond"/>
              </a:rPr>
              <a:t>i</a:t>
            </a:r>
            <a:r>
              <a:rPr sz="1400" spc="0" dirty="0" smtClean="0">
                <a:solidFill>
                  <a:srgbClr val="FFFFFF"/>
                </a:solidFill>
                <a:latin typeface="Garamond"/>
                <a:cs typeface="Garamond"/>
              </a:rPr>
              <a:t>t</a:t>
            </a:r>
            <a:r>
              <a:rPr sz="1400" spc="-4" dirty="0" smtClean="0">
                <a:solidFill>
                  <a:srgbClr val="FFFFFF"/>
                </a:solidFill>
                <a:latin typeface="Garamond"/>
                <a:cs typeface="Garamond"/>
              </a:rPr>
              <a:t>i</a:t>
            </a:r>
            <a:r>
              <a:rPr sz="1400" spc="0" dirty="0" smtClean="0">
                <a:solidFill>
                  <a:srgbClr val="FFFFFF"/>
                </a:solidFill>
                <a:latin typeface="Garamond"/>
                <a:cs typeface="Garamond"/>
              </a:rPr>
              <a:t>s</a:t>
            </a:r>
            <a:r>
              <a:rPr sz="1400" spc="21" dirty="0" smtClean="0">
                <a:solidFill>
                  <a:srgbClr val="FFFFFF"/>
                </a:solidFill>
                <a:latin typeface="Garamond"/>
                <a:cs typeface="Garamond"/>
              </a:rPr>
              <a:t> </a:t>
            </a:r>
            <a:r>
              <a:rPr sz="1400" spc="0" dirty="0" smtClean="0">
                <a:solidFill>
                  <a:srgbClr val="FFFFFF"/>
                </a:solidFill>
                <a:latin typeface="Garamond"/>
                <a:cs typeface="Garamond"/>
              </a:rPr>
              <a:t>Y</a:t>
            </a:r>
            <a:endParaRPr sz="1400">
              <a:latin typeface="Garamond"/>
              <a:cs typeface="Garamond"/>
            </a:endParaRPr>
          </a:p>
        </p:txBody>
      </p:sp>
      <p:sp>
        <p:nvSpPr>
          <p:cNvPr id="3" name="object 3"/>
          <p:cNvSpPr txBox="1"/>
          <p:nvPr/>
        </p:nvSpPr>
        <p:spPr>
          <a:xfrm>
            <a:off x="8094726" y="4572063"/>
            <a:ext cx="906462" cy="830262"/>
          </a:xfrm>
          <a:prstGeom prst="rect">
            <a:avLst/>
          </a:prstGeom>
        </p:spPr>
        <p:txBody>
          <a:bodyPr wrap="square" lIns="0" tIns="0" rIns="0" bIns="0" rtlCol="0">
            <a:noAutofit/>
          </a:bodyPr>
          <a:lstStyle/>
          <a:p>
            <a:pPr>
              <a:lnSpc>
                <a:spcPts val="500"/>
              </a:lnSpc>
              <a:spcBef>
                <a:spcPts val="16"/>
              </a:spcBef>
            </a:pPr>
            <a:endParaRPr sz="500"/>
          </a:p>
          <a:p>
            <a:pPr marL="93979">
              <a:lnSpc>
                <a:spcPct val="93750"/>
              </a:lnSpc>
            </a:pPr>
            <a:r>
              <a:rPr sz="2400" b="1" spc="4" dirty="0" smtClean="0">
                <a:solidFill>
                  <a:srgbClr val="8AE0FF"/>
                </a:solidFill>
                <a:latin typeface="Garamond"/>
                <a:cs typeface="Garamond"/>
              </a:rPr>
              <a:t>Ό</a:t>
            </a:r>
            <a:r>
              <a:rPr sz="2400" b="1" spc="0" dirty="0" smtClean="0">
                <a:solidFill>
                  <a:srgbClr val="8AE0FF"/>
                </a:solidFill>
                <a:latin typeface="Garamond"/>
                <a:cs typeface="Garamond"/>
              </a:rPr>
              <a:t>ριο</a:t>
            </a:r>
            <a:endParaRPr sz="2400">
              <a:latin typeface="Garamond"/>
              <a:cs typeface="Garamond"/>
            </a:endParaRPr>
          </a:p>
          <a:p>
            <a:pPr marL="93979">
              <a:lnSpc>
                <a:spcPct val="93750"/>
              </a:lnSpc>
              <a:spcBef>
                <a:spcPts val="180"/>
              </a:spcBef>
            </a:pPr>
            <a:r>
              <a:rPr sz="2400" b="1" spc="0" dirty="0" smtClean="0">
                <a:solidFill>
                  <a:srgbClr val="8AE0FF"/>
                </a:solidFill>
                <a:latin typeface="Garamond"/>
                <a:cs typeface="Garamond"/>
              </a:rPr>
              <a:t>κα</a:t>
            </a:r>
            <a:r>
              <a:rPr sz="2400" b="1" spc="-9" dirty="0" smtClean="0">
                <a:solidFill>
                  <a:srgbClr val="8AE0FF"/>
                </a:solidFill>
                <a:latin typeface="Garamond"/>
                <a:cs typeface="Garamond"/>
              </a:rPr>
              <a:t>λ</a:t>
            </a:r>
            <a:r>
              <a:rPr sz="2400" b="1" spc="0" dirty="0" smtClean="0">
                <a:solidFill>
                  <a:srgbClr val="8AE0FF"/>
                </a:solidFill>
                <a:latin typeface="Garamond"/>
                <a:cs typeface="Garamond"/>
              </a:rPr>
              <a:t>ής</a:t>
            </a:r>
            <a:endParaRPr sz="2400">
              <a:latin typeface="Garamond"/>
              <a:cs typeface="Garamond"/>
            </a:endParaRPr>
          </a:p>
        </p:txBody>
      </p:sp>
      <p:sp>
        <p:nvSpPr>
          <p:cNvPr id="2" name="object 2"/>
          <p:cNvSpPr txBox="1"/>
          <p:nvPr/>
        </p:nvSpPr>
        <p:spPr>
          <a:xfrm>
            <a:off x="785812" y="1143063"/>
            <a:ext cx="1687449" cy="461962"/>
          </a:xfrm>
          <a:prstGeom prst="rect">
            <a:avLst/>
          </a:prstGeom>
        </p:spPr>
        <p:txBody>
          <a:bodyPr wrap="square" lIns="0" tIns="0" rIns="0" bIns="0" rtlCol="0">
            <a:noAutofit/>
          </a:bodyPr>
          <a:lstStyle/>
          <a:p>
            <a:pPr>
              <a:lnSpc>
                <a:spcPts val="500"/>
              </a:lnSpc>
              <a:spcBef>
                <a:spcPts val="4"/>
              </a:spcBef>
            </a:pPr>
            <a:endParaRPr sz="500"/>
          </a:p>
          <a:p>
            <a:pPr marL="91706">
              <a:lnSpc>
                <a:spcPct val="93750"/>
              </a:lnSpc>
            </a:pPr>
            <a:r>
              <a:rPr sz="2400" b="1" spc="4" dirty="0" smtClean="0">
                <a:solidFill>
                  <a:srgbClr val="FFFFFF"/>
                </a:solidFill>
                <a:latin typeface="Garamond"/>
                <a:cs typeface="Garamond"/>
              </a:rPr>
              <a:t>1</a:t>
            </a:r>
            <a:r>
              <a:rPr sz="2400" b="1" spc="0" dirty="0" smtClean="0">
                <a:solidFill>
                  <a:srgbClr val="FFFFFF"/>
                </a:solidFill>
                <a:latin typeface="Garamond"/>
                <a:cs typeface="Garamond"/>
              </a:rPr>
              <a:t>2</a:t>
            </a:r>
            <a:r>
              <a:rPr sz="2400" b="1" spc="-44" dirty="0" smtClean="0">
                <a:solidFill>
                  <a:srgbClr val="FFFFFF"/>
                </a:solidFill>
                <a:latin typeface="Garamond"/>
                <a:cs typeface="Garamond"/>
              </a:rPr>
              <a:t> </a:t>
            </a:r>
            <a:r>
              <a:rPr sz="2400" b="1" spc="0" dirty="0" smtClean="0">
                <a:solidFill>
                  <a:srgbClr val="FFFFFF"/>
                </a:solidFill>
                <a:latin typeface="Garamond"/>
                <a:cs typeface="Garamond"/>
              </a:rPr>
              <a:t>Dec 2</a:t>
            </a:r>
            <a:r>
              <a:rPr sz="2400" b="1" spc="4" dirty="0" smtClean="0">
                <a:solidFill>
                  <a:srgbClr val="FFFFFF"/>
                </a:solidFill>
                <a:latin typeface="Garamond"/>
                <a:cs typeface="Garamond"/>
              </a:rPr>
              <a:t>01</a:t>
            </a:r>
            <a:r>
              <a:rPr sz="2400" b="1" spc="0" dirty="0" smtClean="0">
                <a:solidFill>
                  <a:srgbClr val="FFFFFF"/>
                </a:solidFill>
                <a:latin typeface="Garamond"/>
                <a:cs typeface="Garamond"/>
              </a:rPr>
              <a:t>7</a:t>
            </a:r>
            <a:endParaRPr sz="2400">
              <a:latin typeface="Garamond"/>
              <a:cs typeface="Garamon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85720" y="285728"/>
            <a:ext cx="8858280" cy="1323439"/>
          </a:xfrm>
          <a:prstGeom prst="rect">
            <a:avLst/>
          </a:prstGeom>
        </p:spPr>
        <p:txBody>
          <a:bodyPr wrap="square">
            <a:spAutoFit/>
          </a:bodyPr>
          <a:lstStyle/>
          <a:p>
            <a:r>
              <a:rPr lang="el-GR" sz="2400" b="1" dirty="0" smtClean="0"/>
              <a:t>ένταξη πράξης</a:t>
            </a:r>
          </a:p>
          <a:p>
            <a:r>
              <a:rPr lang="el-GR" sz="2800" b="1" dirty="0" smtClean="0"/>
              <a:t>ΥΜΕΠΕΡΑΑ   1.000.000 ευρώ</a:t>
            </a:r>
          </a:p>
          <a:p>
            <a:r>
              <a:rPr lang="el-GR" sz="2800" b="1" dirty="0" smtClean="0"/>
              <a:t>ΠΕΠ                879.822,30 ευρώ</a:t>
            </a:r>
            <a:endParaRPr lang="el-GR" sz="2800" b="1" dirty="0"/>
          </a:p>
        </p:txBody>
      </p:sp>
      <p:graphicFrame>
        <p:nvGraphicFramePr>
          <p:cNvPr id="3" name="2 - Πίνακας"/>
          <p:cNvGraphicFramePr>
            <a:graphicFrameLocks noGrp="1"/>
          </p:cNvGraphicFramePr>
          <p:nvPr/>
        </p:nvGraphicFramePr>
        <p:xfrm>
          <a:off x="357158" y="1589363"/>
          <a:ext cx="8572560" cy="5281654"/>
        </p:xfrm>
        <a:graphic>
          <a:graphicData uri="http://schemas.openxmlformats.org/drawingml/2006/table">
            <a:tbl>
              <a:tblPr/>
              <a:tblGrid>
                <a:gridCol w="8572560"/>
              </a:tblGrid>
              <a:tr h="571504">
                <a:tc>
                  <a:txBody>
                    <a:bodyPr/>
                    <a:lstStyle/>
                    <a:p>
                      <a:pPr algn="l">
                        <a:lnSpc>
                          <a:spcPct val="107000"/>
                        </a:lnSpc>
                        <a:spcAft>
                          <a:spcPts val="0"/>
                        </a:spcAft>
                        <a:buFont typeface="Arial" pitchFamily="34" charset="0"/>
                        <a:buChar char="•"/>
                      </a:pPr>
                      <a:r>
                        <a:rPr lang="el-GR" sz="1800" b="1" dirty="0">
                          <a:solidFill>
                            <a:srgbClr val="000000"/>
                          </a:solidFill>
                          <a:latin typeface="Calibri"/>
                          <a:ea typeface="Times New Roman"/>
                          <a:cs typeface="Calibri"/>
                        </a:rPr>
                        <a:t>Καταγραφή της </a:t>
                      </a:r>
                      <a:r>
                        <a:rPr lang="el-GR" sz="1800" b="1" dirty="0" err="1">
                          <a:solidFill>
                            <a:srgbClr val="000000"/>
                          </a:solidFill>
                          <a:latin typeface="Calibri"/>
                          <a:ea typeface="Times New Roman"/>
                          <a:cs typeface="Calibri"/>
                        </a:rPr>
                        <a:t>εντομοπανίδας</a:t>
                      </a:r>
                      <a:r>
                        <a:rPr lang="el-GR" sz="1800" b="1" dirty="0">
                          <a:solidFill>
                            <a:srgbClr val="000000"/>
                          </a:solidFill>
                          <a:latin typeface="Calibri"/>
                          <a:ea typeface="Times New Roman"/>
                          <a:cs typeface="Calibri"/>
                        </a:rPr>
                        <a:t> παραποτάμιων οικοσυστημάτων στις ΕΖΔ GR1210002 και GR1220002 εντός της περιοχής ευθύνης του ΦΔΠΠ Θερμαϊκού κόλπου</a:t>
                      </a:r>
                      <a:endParaRPr lang="el-GR" sz="1800" b="1" dirty="0">
                        <a:latin typeface="Calibri"/>
                        <a:ea typeface="Calibri"/>
                        <a:cs typeface="Times New Roman"/>
                      </a:endParaRPr>
                    </a:p>
                  </a:txBody>
                  <a:tcPr marL="66502" marR="66502" marT="0" marB="0" anchor="ctr">
                    <a:lnL>
                      <a:noFill/>
                    </a:lnL>
                    <a:lnR>
                      <a:noFill/>
                    </a:lnR>
                    <a:lnT>
                      <a:noFill/>
                    </a:lnT>
                    <a:lnB>
                      <a:noFill/>
                    </a:lnB>
                  </a:tcPr>
                </a:tc>
              </a:tr>
              <a:tr h="1382966">
                <a:tc>
                  <a:txBody>
                    <a:bodyPr/>
                    <a:lstStyle/>
                    <a:p>
                      <a:pPr algn="l">
                        <a:lnSpc>
                          <a:spcPct val="107000"/>
                        </a:lnSpc>
                        <a:spcAft>
                          <a:spcPts val="0"/>
                        </a:spcAft>
                        <a:buFont typeface="Arial" pitchFamily="34" charset="0"/>
                        <a:buChar char="•"/>
                      </a:pPr>
                      <a:r>
                        <a:rPr lang="el-GR" sz="1800" b="1" dirty="0">
                          <a:solidFill>
                            <a:srgbClr val="000000"/>
                          </a:solidFill>
                          <a:latin typeface="Calibri"/>
                          <a:ea typeface="Times New Roman"/>
                          <a:cs typeface="Calibri"/>
                        </a:rPr>
                        <a:t>Χαρτογράφηση πιέσεων και αποτίμηση εξωτερικών και εσωτερικών φορτίων θρεπτικών </a:t>
                      </a:r>
                      <a:r>
                        <a:rPr lang="el-GR" sz="1800" b="1" dirty="0" smtClean="0">
                          <a:solidFill>
                            <a:srgbClr val="000000"/>
                          </a:solidFill>
                          <a:latin typeface="Calibri"/>
                          <a:ea typeface="Times New Roman"/>
                          <a:cs typeface="Calibri"/>
                        </a:rPr>
                        <a:t>και οργανικού </a:t>
                      </a:r>
                      <a:r>
                        <a:rPr lang="el-GR" sz="1800" b="1" dirty="0">
                          <a:solidFill>
                            <a:srgbClr val="000000"/>
                          </a:solidFill>
                          <a:latin typeface="Calibri"/>
                          <a:ea typeface="Times New Roman"/>
                          <a:cs typeface="Calibri"/>
                        </a:rPr>
                        <a:t>υλικού για την προστασία και διαχείριση του θαλάσσιου χώρου περιοχής αρμοδιότητας </a:t>
                      </a:r>
                      <a:r>
                        <a:rPr lang="el-GR" sz="1800" b="1" dirty="0" smtClean="0">
                          <a:solidFill>
                            <a:srgbClr val="000000"/>
                          </a:solidFill>
                          <a:latin typeface="Calibri"/>
                          <a:ea typeface="Times New Roman"/>
                          <a:cs typeface="Calibri"/>
                        </a:rPr>
                        <a:t>του ΦΔΠΠ </a:t>
                      </a:r>
                      <a:r>
                        <a:rPr lang="el-GR" sz="1800" b="1" dirty="0">
                          <a:solidFill>
                            <a:srgbClr val="000000"/>
                          </a:solidFill>
                          <a:latin typeface="Calibri"/>
                          <a:ea typeface="Times New Roman"/>
                          <a:cs typeface="Calibri"/>
                        </a:rPr>
                        <a:t>Θερμαϊκού κόλπου</a:t>
                      </a:r>
                      <a:endParaRPr lang="el-GR" sz="1800" b="1" dirty="0">
                        <a:latin typeface="Calibri"/>
                        <a:ea typeface="Calibri"/>
                        <a:cs typeface="Times New Roman"/>
                      </a:endParaRPr>
                    </a:p>
                  </a:txBody>
                  <a:tcPr marL="66502" marR="66502" marT="0" marB="0" anchor="ctr">
                    <a:lnL>
                      <a:noFill/>
                    </a:lnL>
                    <a:lnR>
                      <a:noFill/>
                    </a:lnR>
                    <a:lnT>
                      <a:noFill/>
                    </a:lnT>
                    <a:lnB>
                      <a:noFill/>
                    </a:lnB>
                  </a:tcPr>
                </a:tc>
              </a:tr>
              <a:tr h="1103898">
                <a:tc>
                  <a:txBody>
                    <a:bodyPr/>
                    <a:lstStyle/>
                    <a:p>
                      <a:pPr algn="l">
                        <a:lnSpc>
                          <a:spcPct val="107000"/>
                        </a:lnSpc>
                        <a:spcAft>
                          <a:spcPts val="0"/>
                        </a:spcAft>
                        <a:buFont typeface="Arial" pitchFamily="34" charset="0"/>
                        <a:buChar char="•"/>
                      </a:pPr>
                      <a:r>
                        <a:rPr lang="el-GR" sz="1800" b="1" dirty="0">
                          <a:solidFill>
                            <a:srgbClr val="000000"/>
                          </a:solidFill>
                          <a:latin typeface="Calibri"/>
                          <a:ea typeface="Times New Roman"/>
                          <a:cs typeface="Calibri"/>
                        </a:rPr>
                        <a:t>Καταγραφή και αξιολόγηση λειτουργικών οικολογικών δεικτών έγκαιρης προειδοποίησης για </a:t>
                      </a:r>
                      <a:r>
                        <a:rPr lang="el-GR" sz="1800" b="1" dirty="0" smtClean="0">
                          <a:solidFill>
                            <a:srgbClr val="000000"/>
                          </a:solidFill>
                          <a:latin typeface="Calibri"/>
                          <a:ea typeface="Times New Roman"/>
                          <a:cs typeface="Calibri"/>
                        </a:rPr>
                        <a:t>την προστασία </a:t>
                      </a:r>
                      <a:r>
                        <a:rPr lang="el-GR" sz="1800" b="1" dirty="0">
                          <a:solidFill>
                            <a:srgbClr val="000000"/>
                          </a:solidFill>
                          <a:latin typeface="Calibri"/>
                          <a:ea typeface="Times New Roman"/>
                          <a:cs typeface="Calibri"/>
                        </a:rPr>
                        <a:t>των υποθαλάσσιων λιβαδιών φανερόγαμων στον εσωτερικό Θερμαϊκό κόλπο</a:t>
                      </a:r>
                      <a:endParaRPr lang="el-GR" sz="1800" b="1" dirty="0">
                        <a:latin typeface="Calibri"/>
                        <a:ea typeface="Calibri"/>
                        <a:cs typeface="Times New Roman"/>
                      </a:endParaRPr>
                    </a:p>
                  </a:txBody>
                  <a:tcPr marL="66502" marR="66502" marT="0" marB="0" anchor="ctr">
                    <a:lnL>
                      <a:noFill/>
                    </a:lnL>
                    <a:lnR>
                      <a:noFill/>
                    </a:lnR>
                    <a:lnT>
                      <a:noFill/>
                    </a:lnT>
                    <a:lnB>
                      <a:noFill/>
                    </a:lnB>
                  </a:tcPr>
                </a:tc>
              </a:tr>
              <a:tr h="1103898">
                <a:tc>
                  <a:txBody>
                    <a:bodyPr/>
                    <a:lstStyle/>
                    <a:p>
                      <a:pPr algn="l">
                        <a:lnSpc>
                          <a:spcPct val="107000"/>
                        </a:lnSpc>
                        <a:spcAft>
                          <a:spcPts val="0"/>
                        </a:spcAft>
                        <a:buFont typeface="Arial" pitchFamily="34" charset="0"/>
                        <a:buChar char="•"/>
                      </a:pPr>
                      <a:r>
                        <a:rPr lang="el-GR" sz="1800" b="1" dirty="0">
                          <a:solidFill>
                            <a:srgbClr val="000000"/>
                          </a:solidFill>
                          <a:latin typeface="Calibri"/>
                          <a:ea typeface="Times New Roman"/>
                          <a:cs typeface="Calibri"/>
                        </a:rPr>
                        <a:t>Καταγραφή και αξιολόγηση της θαλάσσιας παράκτιας ζώνης της χερσονήσου Κασσάνδρας (</a:t>
                      </a:r>
                      <a:r>
                        <a:rPr lang="el-GR" sz="1800" b="1" dirty="0" smtClean="0">
                          <a:solidFill>
                            <a:srgbClr val="000000"/>
                          </a:solidFill>
                          <a:latin typeface="Calibri"/>
                          <a:ea typeface="Times New Roman"/>
                          <a:cs typeface="Calibri"/>
                        </a:rPr>
                        <a:t>ΕΖΔGR1270008 </a:t>
                      </a:r>
                      <a:r>
                        <a:rPr lang="el-GR" sz="1800" b="1" dirty="0">
                          <a:solidFill>
                            <a:srgbClr val="000000"/>
                          </a:solidFill>
                          <a:latin typeface="Calibri"/>
                          <a:ea typeface="Times New Roman"/>
                          <a:cs typeface="Calibri"/>
                        </a:rPr>
                        <a:t>και GR1270010) εντός της περιοχής αρμοδιότητας του ΦΔΠΠ Θερμαϊκού κόλπου</a:t>
                      </a:r>
                      <a:endParaRPr lang="el-GR" sz="1800" b="1" dirty="0">
                        <a:latin typeface="Calibri"/>
                        <a:ea typeface="Calibri"/>
                        <a:cs typeface="Times New Roman"/>
                      </a:endParaRPr>
                    </a:p>
                  </a:txBody>
                  <a:tcPr marL="66502" marR="66502" marT="0" marB="0" anchor="ctr">
                    <a:lnL>
                      <a:noFill/>
                    </a:lnL>
                    <a:lnR>
                      <a:noFill/>
                    </a:lnR>
                    <a:lnT>
                      <a:noFill/>
                    </a:lnT>
                    <a:lnB>
                      <a:noFill/>
                    </a:lnB>
                  </a:tcPr>
                </a:tc>
              </a:tr>
              <a:tr h="1103898">
                <a:tc>
                  <a:txBody>
                    <a:bodyPr/>
                    <a:lstStyle/>
                    <a:p>
                      <a:pPr algn="l">
                        <a:lnSpc>
                          <a:spcPct val="107000"/>
                        </a:lnSpc>
                        <a:spcAft>
                          <a:spcPts val="0"/>
                        </a:spcAft>
                        <a:buFont typeface="Arial" pitchFamily="34" charset="0"/>
                        <a:buChar char="•"/>
                      </a:pPr>
                      <a:r>
                        <a:rPr lang="el-GR" sz="1800" b="1" dirty="0">
                          <a:solidFill>
                            <a:srgbClr val="000000"/>
                          </a:solidFill>
                          <a:latin typeface="Calibri"/>
                          <a:ea typeface="Times New Roman"/>
                          <a:cs typeface="Calibri"/>
                        </a:rPr>
                        <a:t>Αξιολόγηση της καταλληλότητας ενδιαιτήματος του </a:t>
                      </a:r>
                      <a:r>
                        <a:rPr lang="el-GR" sz="1800" b="1" dirty="0" err="1">
                          <a:solidFill>
                            <a:srgbClr val="000000"/>
                          </a:solidFill>
                          <a:latin typeface="Calibri"/>
                          <a:ea typeface="Times New Roman"/>
                          <a:cs typeface="Calibri"/>
                        </a:rPr>
                        <a:t>λαγόγυρου</a:t>
                      </a:r>
                      <a:r>
                        <a:rPr lang="el-GR" sz="1800" b="1" dirty="0">
                          <a:solidFill>
                            <a:srgbClr val="000000"/>
                          </a:solidFill>
                          <a:latin typeface="Calibri"/>
                          <a:ea typeface="Times New Roman"/>
                          <a:cs typeface="Calibri"/>
                        </a:rPr>
                        <a:t> (</a:t>
                      </a:r>
                      <a:r>
                        <a:rPr lang="el-GR" sz="1800" b="1" dirty="0" err="1">
                          <a:solidFill>
                            <a:srgbClr val="000000"/>
                          </a:solidFill>
                          <a:latin typeface="Calibri"/>
                          <a:ea typeface="Times New Roman"/>
                          <a:cs typeface="Calibri"/>
                        </a:rPr>
                        <a:t>Spermophiluscitellus</a:t>
                      </a:r>
                      <a:r>
                        <a:rPr lang="el-GR" sz="1800" b="1" dirty="0">
                          <a:solidFill>
                            <a:srgbClr val="000000"/>
                          </a:solidFill>
                          <a:latin typeface="Calibri"/>
                          <a:ea typeface="Times New Roman"/>
                          <a:cs typeface="Calibri"/>
                        </a:rPr>
                        <a:t>) </a:t>
                      </a:r>
                      <a:r>
                        <a:rPr lang="el-GR" sz="1800" b="1" dirty="0" err="1" smtClean="0">
                          <a:solidFill>
                            <a:srgbClr val="000000"/>
                          </a:solidFill>
                          <a:latin typeface="Calibri"/>
                          <a:ea typeface="Times New Roman"/>
                          <a:cs typeface="Calibri"/>
                        </a:rPr>
                        <a:t>στηνπεριοχή</a:t>
                      </a:r>
                      <a:r>
                        <a:rPr lang="el-GR" sz="1800" b="1" dirty="0" smtClean="0">
                          <a:solidFill>
                            <a:srgbClr val="000000"/>
                          </a:solidFill>
                          <a:latin typeface="Calibri"/>
                          <a:ea typeface="Times New Roman"/>
                          <a:cs typeface="Calibri"/>
                        </a:rPr>
                        <a:t> </a:t>
                      </a:r>
                      <a:r>
                        <a:rPr lang="el-GR" sz="1800" b="1" dirty="0">
                          <a:solidFill>
                            <a:srgbClr val="000000"/>
                          </a:solidFill>
                          <a:latin typeface="Calibri"/>
                          <a:ea typeface="Times New Roman"/>
                          <a:cs typeface="Calibri"/>
                        </a:rPr>
                        <a:t>ευθύνης του Φορέα Διαχείρισης Προστατευόμενων Περιοχών Θερμαϊκού Κόλπου</a:t>
                      </a:r>
                      <a:endParaRPr lang="el-GR" sz="1800" b="1" dirty="0">
                        <a:latin typeface="Calibri"/>
                        <a:ea typeface="Calibri"/>
                        <a:cs typeface="Times New Roman"/>
                      </a:endParaRPr>
                    </a:p>
                  </a:txBody>
                  <a:tcPr marL="66502" marR="66502" marT="0" marB="0"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0"/>
            <a:ext cx="9144000" cy="1569660"/>
          </a:xfrm>
          <a:prstGeom prst="rect">
            <a:avLst/>
          </a:prstGeom>
        </p:spPr>
        <p:txBody>
          <a:bodyPr wrap="square">
            <a:spAutoFit/>
          </a:bodyPr>
          <a:lstStyle/>
          <a:p>
            <a:pPr lvl="0" fontAlgn="base">
              <a:spcBef>
                <a:spcPct val="0"/>
              </a:spcBef>
              <a:spcAft>
                <a:spcPct val="0"/>
              </a:spcAft>
              <a:buFont typeface="Arial" pitchFamily="34" charset="0"/>
              <a:buChar char="•"/>
            </a:pPr>
            <a:r>
              <a:rPr lang="el-GR" sz="2400" b="1" dirty="0" smtClean="0">
                <a:latin typeface="+mj-lt"/>
              </a:rPr>
              <a:t>Έργα ύψους 420.000 ευρώ με στόχο την περιβαλλοντική αναβάθμιση και αποκατάσταση του θαλάσσιου οικοσυστήματος  του Θερμαϊκού Κόλπου, καθώς και την προστασία των ειδών θαλάσσιας χλωρίδας και πανίδας μέσω ΠΕΠ και ΥΜΕΠΕΡΑΑ του ΕΣΠΑ. </a:t>
            </a:r>
          </a:p>
        </p:txBody>
      </p:sp>
      <p:pic>
        <p:nvPicPr>
          <p:cNvPr id="3" name="Εικόνα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4282" y="2000240"/>
            <a:ext cx="8715436" cy="4572032"/>
          </a:xfrm>
          <a:prstGeom prst="rect">
            <a:avLst/>
          </a:prstGeom>
        </p:spPr>
      </p:pic>
      <p:sp>
        <p:nvSpPr>
          <p:cNvPr id="4" name="TextBox 4">
            <a:extLst>
              <a:ext uri="{FF2B5EF4-FFF2-40B4-BE49-F238E27FC236}">
                <a16:creationId xmlns:a16="http://schemas.microsoft.com/office/drawing/2014/main" xmlns="" id="{8CC745B0-8372-402F-BDFB-5B4357ABBDA0}"/>
              </a:ext>
            </a:extLst>
          </p:cNvPr>
          <p:cNvSpPr txBox="1"/>
          <p:nvPr/>
        </p:nvSpPr>
        <p:spPr>
          <a:xfrm>
            <a:off x="357158" y="1571612"/>
            <a:ext cx="6572296" cy="430887"/>
          </a:xfrm>
          <a:prstGeom prst="rect">
            <a:avLst/>
          </a:prstGeom>
          <a:noFill/>
        </p:spPr>
        <p:txBody>
          <a:bodyPr wrap="square" rtlCol="0">
            <a:spAutoFit/>
          </a:bodyPr>
          <a:lstStyle/>
          <a:p>
            <a:r>
              <a:rPr lang="el-GR" sz="2200" b="1" dirty="0" smtClean="0">
                <a:latin typeface="+mj-lt"/>
                <a:cs typeface="Times New Roman" panose="02020603050405020304" pitchFamily="18" charset="0"/>
              </a:rPr>
              <a:t>Προτεινόμενες </a:t>
            </a:r>
            <a:r>
              <a:rPr lang="el-GR" sz="2200" b="1" dirty="0">
                <a:latin typeface="+mj-lt"/>
                <a:cs typeface="Times New Roman" panose="02020603050405020304" pitchFamily="18" charset="0"/>
              </a:rPr>
              <a:t>θέσεις δειγματοληψίας</a:t>
            </a:r>
            <a:endParaRPr lang="en-US" sz="2200" b="1" dirty="0">
              <a:latin typeface="+mj-lt"/>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0"/>
            <a:ext cx="9143999"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Font typeface="Arial" pitchFamily="34" charset="0"/>
              <a:buChar char="•"/>
            </a:pPr>
            <a:r>
              <a:rPr lang="el-GR" sz="2800" b="1" dirty="0" smtClean="0"/>
              <a:t>Χαρτογράφηση πιέσεων και αποτίμηση εξωτερικών και εσωτερικών φορτίων θρεπτικών και οργανικού υλικού για την προστασία και διαχείριση του θαλάσσιου χώρου περιοχής αρμοδιότητας του ΦΔΠΠ Θερμαϊκού κόλπου </a:t>
            </a:r>
          </a:p>
          <a:p>
            <a:pPr lvl="0" fontAlgn="base">
              <a:spcBef>
                <a:spcPct val="0"/>
              </a:spcBef>
              <a:spcAft>
                <a:spcPct val="0"/>
              </a:spcAft>
              <a:buFont typeface="Arial" pitchFamily="34" charset="0"/>
              <a:buChar char="•"/>
            </a:pPr>
            <a:r>
              <a:rPr lang="el-GR" sz="2800" b="1" dirty="0" smtClean="0"/>
              <a:t>Καταγραφή και αξιολόγηση λειτουργικών οικολογικών δεικτών έγκαιρης προειδοποίησης για την προστασία των υποθαλάσσιων λιβαδιών φανερόγαμων στον εσωτερικό Θερμαϊκό κόλπο</a:t>
            </a:r>
          </a:p>
          <a:p>
            <a:pPr lvl="0" fontAlgn="base">
              <a:spcBef>
                <a:spcPct val="0"/>
              </a:spcBef>
              <a:spcAft>
                <a:spcPct val="0"/>
              </a:spcAft>
              <a:buFont typeface="Arial" pitchFamily="34" charset="0"/>
              <a:buChar char="•"/>
            </a:pPr>
            <a:endParaRPr lang="el-GR" sz="2800" b="1" dirty="0" smtClean="0"/>
          </a:p>
          <a:p>
            <a:pPr lvl="0" fontAlgn="base">
              <a:spcBef>
                <a:spcPct val="0"/>
              </a:spcBef>
              <a:spcAft>
                <a:spcPct val="0"/>
              </a:spcAft>
              <a:buFont typeface="Arial" pitchFamily="34" charset="0"/>
              <a:buChar char="•"/>
            </a:pPr>
            <a:r>
              <a:rPr lang="el-GR" sz="2800" b="1" dirty="0" smtClean="0"/>
              <a:t>Χαρτογράφηση των θαλάσσιων φανερόγαμων στην παράκτια ζώνη του εσωτερικού Θερμαϊκού κόλπου με χρήση </a:t>
            </a:r>
            <a:r>
              <a:rPr lang="el-GR" sz="2800" b="1" dirty="0" err="1" smtClean="0"/>
              <a:t>τηλεπισκοπικών</a:t>
            </a:r>
            <a:r>
              <a:rPr lang="el-GR" sz="2800" b="1" dirty="0" smtClean="0"/>
              <a:t> δεδομένων και εργασίες πεδίου</a:t>
            </a:r>
            <a:r>
              <a:rPr lang="el-GR" sz="2800" dirty="0" smtClean="0"/>
              <a:t> </a:t>
            </a:r>
          </a:p>
          <a:p>
            <a:pPr lvl="0" fontAlgn="base">
              <a:spcBef>
                <a:spcPct val="0"/>
              </a:spcBef>
              <a:spcAft>
                <a:spcPct val="0"/>
              </a:spcAft>
              <a:buFont typeface="Arial" pitchFamily="34" charset="0"/>
              <a:buChar char="•"/>
            </a:pPr>
            <a:r>
              <a:rPr lang="el-GR" sz="2800" b="1" dirty="0" smtClean="0"/>
              <a:t>δύο ακόμη έργα που αφορούν το είδος πίνα (</a:t>
            </a:r>
            <a:r>
              <a:rPr lang="el-GR" sz="2800" b="1" dirty="0" err="1" smtClean="0"/>
              <a:t>Pinna</a:t>
            </a:r>
            <a:r>
              <a:rPr lang="el-GR" sz="2800" b="1" dirty="0" smtClean="0"/>
              <a:t> </a:t>
            </a:r>
            <a:r>
              <a:rPr lang="el-GR" sz="2800" b="1" dirty="0" err="1" smtClean="0"/>
              <a:t>nobilis</a:t>
            </a:r>
            <a:r>
              <a:rPr lang="el-GR" sz="2800" b="1" dirty="0" smtClean="0"/>
              <a:t>) </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AutoShape 5"/>
          <p:cNvSpPr>
            <a:spLocks noGrp="1" noChangeArrowheads="1"/>
          </p:cNvSpPr>
          <p:nvPr>
            <p:ph type="title" idx="4294967295"/>
          </p:nvPr>
        </p:nvSpPr>
        <p:spPr>
          <a:xfrm>
            <a:off x="468313" y="260350"/>
            <a:ext cx="8229600" cy="1398588"/>
          </a:xfrm>
        </p:spPr>
        <p:txBody>
          <a:bodyPr wrap="square" lIns="91440" tIns="45720" rIns="91440" bIns="45720" numCol="1" anchorCtr="0" compatLnSpc="1">
            <a:prstTxWarp prst="textNoShape">
              <a:avLst/>
            </a:prstTxWarp>
          </a:bodyPr>
          <a:lstStyle/>
          <a:p>
            <a:r>
              <a:rPr lang="el-GR" smtClean="0">
                <a:ln>
                  <a:noFill/>
                </a:ln>
                <a:solidFill>
                  <a:schemeClr val="tx1"/>
                </a:solidFill>
                <a:effectLst/>
                <a:latin typeface="Calibri" pitchFamily="34" charset="0"/>
              </a:rPr>
              <a:t>Το Εθνικό Πάρκο Δέλτα Αξιού</a:t>
            </a:r>
          </a:p>
        </p:txBody>
      </p:sp>
      <p:sp>
        <p:nvSpPr>
          <p:cNvPr id="47110" name="Rectangle 6"/>
          <p:cNvSpPr>
            <a:spLocks noGrp="1"/>
          </p:cNvSpPr>
          <p:nvPr>
            <p:ph type="body" sz="half" idx="4294967295"/>
          </p:nvPr>
        </p:nvSpPr>
        <p:spPr>
          <a:xfrm>
            <a:off x="457200" y="1882775"/>
            <a:ext cx="4038600" cy="4572000"/>
          </a:xfrm>
        </p:spPr>
        <p:txBody>
          <a:bodyPr/>
          <a:lstStyle/>
          <a:p>
            <a:endParaRPr lang="el-GR" sz="2600" smtClean="0"/>
          </a:p>
        </p:txBody>
      </p:sp>
      <p:sp>
        <p:nvSpPr>
          <p:cNvPr id="47111" name="Rectangle 7"/>
          <p:cNvSpPr>
            <a:spLocks noGrp="1"/>
          </p:cNvSpPr>
          <p:nvPr>
            <p:ph type="body" sz="half" idx="4294967295"/>
          </p:nvPr>
        </p:nvSpPr>
        <p:spPr>
          <a:xfrm>
            <a:off x="4648200" y="1882775"/>
            <a:ext cx="4038600" cy="4572000"/>
          </a:xfrm>
        </p:spPr>
        <p:txBody>
          <a:bodyPr/>
          <a:lstStyle/>
          <a:p>
            <a:pPr algn="r">
              <a:buFont typeface="Arial" charset="0"/>
              <a:buChar char="•"/>
            </a:pPr>
            <a:r>
              <a:rPr lang="el-GR" sz="2400" dirty="0" smtClean="0">
                <a:latin typeface="Calibri" pitchFamily="34" charset="0"/>
              </a:rPr>
              <a:t> 33</a:t>
            </a:r>
            <a:r>
              <a:rPr lang="en-US" sz="2400" dirty="0" smtClean="0">
                <a:latin typeface="Century Gothic" pitchFamily="34" charset="0"/>
              </a:rPr>
              <a:t>8</a:t>
            </a:r>
            <a:r>
              <a:rPr lang="el-GR" sz="2400" dirty="0" smtClean="0">
                <a:latin typeface="Calibri" pitchFamily="34" charset="0"/>
              </a:rPr>
              <a:t> </a:t>
            </a:r>
            <a:r>
              <a:rPr lang="el-GR" sz="2400" dirty="0" err="1" smtClean="0">
                <a:latin typeface="Calibri" pitchFamily="34" charset="0"/>
              </a:rPr>
              <a:t>τ.χλμ</a:t>
            </a:r>
            <a:r>
              <a:rPr lang="el-GR" sz="2400" dirty="0" smtClean="0">
                <a:latin typeface="Calibri" pitchFamily="34" charset="0"/>
              </a:rPr>
              <a:t>.</a:t>
            </a:r>
          </a:p>
          <a:p>
            <a:pPr algn="r">
              <a:buFont typeface="Arial" charset="0"/>
              <a:buChar char="•"/>
            </a:pPr>
            <a:r>
              <a:rPr lang="el-GR" sz="2400" dirty="0" smtClean="0">
                <a:latin typeface="Calibri" pitchFamily="34" charset="0"/>
              </a:rPr>
              <a:t> 29</a:t>
            </a:r>
            <a:r>
              <a:rPr lang="en-US" sz="2400" dirty="0" smtClean="0">
                <a:latin typeface="Century Gothic" pitchFamily="34" charset="0"/>
              </a:rPr>
              <a:t>7</a:t>
            </a:r>
            <a:r>
              <a:rPr lang="el-GR" sz="2400" dirty="0" smtClean="0">
                <a:latin typeface="Calibri" pitchFamily="34" charset="0"/>
              </a:rPr>
              <a:t> είδη πουλιών</a:t>
            </a:r>
          </a:p>
          <a:p>
            <a:pPr algn="r">
              <a:buFont typeface="Arial" charset="0"/>
              <a:buChar char="•"/>
            </a:pPr>
            <a:r>
              <a:rPr lang="el-GR" sz="2400" dirty="0" smtClean="0">
                <a:latin typeface="Calibri" pitchFamily="34" charset="0"/>
              </a:rPr>
              <a:t> 40 είδη θηλαστικών</a:t>
            </a:r>
          </a:p>
          <a:p>
            <a:pPr algn="r">
              <a:buFont typeface="Arial" charset="0"/>
              <a:buChar char="•"/>
            </a:pPr>
            <a:r>
              <a:rPr lang="el-GR" sz="2400" dirty="0" smtClean="0">
                <a:latin typeface="Calibri" pitchFamily="34" charset="0"/>
              </a:rPr>
              <a:t> 18 είδη ερπετών </a:t>
            </a:r>
          </a:p>
          <a:p>
            <a:pPr algn="r">
              <a:buFont typeface="Arial" charset="0"/>
              <a:buChar char="•"/>
            </a:pPr>
            <a:r>
              <a:rPr lang="el-GR" sz="2400" dirty="0" smtClean="0">
                <a:latin typeface="Calibri" pitchFamily="34" charset="0"/>
              </a:rPr>
              <a:t> 9 είδη αμφιβίων</a:t>
            </a:r>
          </a:p>
          <a:p>
            <a:pPr algn="r">
              <a:buFont typeface="Arial" charset="0"/>
              <a:buChar char="•"/>
            </a:pPr>
            <a:r>
              <a:rPr lang="el-GR" sz="2400" dirty="0" smtClean="0">
                <a:latin typeface="Calibri" pitchFamily="34" charset="0"/>
              </a:rPr>
              <a:t>7 είδη </a:t>
            </a:r>
            <a:r>
              <a:rPr lang="el-GR" sz="2400" dirty="0" err="1" smtClean="0">
                <a:latin typeface="Calibri" pitchFamily="34" charset="0"/>
              </a:rPr>
              <a:t>ασπονδύλων</a:t>
            </a:r>
            <a:endParaRPr lang="el-GR" sz="2400" dirty="0" smtClean="0">
              <a:latin typeface="Calibri" pitchFamily="34" charset="0"/>
            </a:endParaRPr>
          </a:p>
          <a:p>
            <a:pPr algn="r">
              <a:buFont typeface="Arial" charset="0"/>
              <a:buChar char="•"/>
            </a:pPr>
            <a:r>
              <a:rPr lang="el-GR" sz="2400" dirty="0" smtClean="0">
                <a:latin typeface="Calibri" pitchFamily="34" charset="0"/>
              </a:rPr>
              <a:t>24 είδη </a:t>
            </a:r>
            <a:r>
              <a:rPr lang="el-GR" sz="2400" dirty="0" err="1" smtClean="0">
                <a:latin typeface="Calibri" pitchFamily="34" charset="0"/>
              </a:rPr>
              <a:t>οικοτόπων</a:t>
            </a:r>
            <a:endParaRPr lang="el-GR" altLang="el-GR" sz="2800" dirty="0" smtClean="0">
              <a:latin typeface="Calibri" pitchFamily="34" charset="0"/>
            </a:endParaRPr>
          </a:p>
          <a:p>
            <a:pPr algn="r">
              <a:buFont typeface="Arial" charset="0"/>
              <a:buChar char="•"/>
            </a:pPr>
            <a:r>
              <a:rPr lang="el-GR" altLang="el-GR" sz="2400" dirty="0" smtClean="0">
                <a:latin typeface="Calibri" pitchFamily="34" charset="0"/>
              </a:rPr>
              <a:t>Συνθήκη </a:t>
            </a:r>
            <a:r>
              <a:rPr lang="el-GR" altLang="el-GR" sz="2400" dirty="0" err="1" smtClean="0">
                <a:latin typeface="Calibri" pitchFamily="34" charset="0"/>
              </a:rPr>
              <a:t>Ραμσάρ</a:t>
            </a:r>
            <a:endParaRPr lang="el-GR" altLang="el-GR" sz="2400" dirty="0" smtClean="0">
              <a:latin typeface="Calibri" pitchFamily="34" charset="0"/>
            </a:endParaRPr>
          </a:p>
          <a:p>
            <a:pPr algn="r">
              <a:buFont typeface="Arial" charset="0"/>
              <a:buChar char="•"/>
            </a:pPr>
            <a:r>
              <a:rPr lang="el-GR" altLang="el-GR" sz="2400" dirty="0" smtClean="0">
                <a:solidFill>
                  <a:srgbClr val="7D891D"/>
                </a:solidFill>
                <a:latin typeface="Calibri" pitchFamily="34" charset="0"/>
              </a:rPr>
              <a:t> Δίκτυο </a:t>
            </a:r>
            <a:r>
              <a:rPr lang="en-US" altLang="el-GR" sz="2400" dirty="0" err="1" smtClean="0">
                <a:solidFill>
                  <a:srgbClr val="7D891D"/>
                </a:solidFill>
                <a:latin typeface="Century Gothic" pitchFamily="34" charset="0"/>
              </a:rPr>
              <a:t>Natura</a:t>
            </a:r>
            <a:r>
              <a:rPr lang="en-US" altLang="el-GR" sz="2400" dirty="0" smtClean="0">
                <a:solidFill>
                  <a:srgbClr val="7D891D"/>
                </a:solidFill>
                <a:latin typeface="Century Gothic" pitchFamily="34" charset="0"/>
              </a:rPr>
              <a:t> 2000</a:t>
            </a:r>
            <a:endParaRPr lang="el-GR" altLang="el-GR" sz="2400" dirty="0" smtClean="0">
              <a:solidFill>
                <a:srgbClr val="7D891D"/>
              </a:solidFill>
              <a:latin typeface="Calibri" pitchFamily="34" charset="0"/>
            </a:endParaRPr>
          </a:p>
          <a:p>
            <a:endParaRPr lang="el-GR" sz="2600" dirty="0" smtClean="0"/>
          </a:p>
        </p:txBody>
      </p:sp>
      <p:pic>
        <p:nvPicPr>
          <p:cNvPr id="47107" name="Picture 11" descr="xartis_Axiou_large"/>
          <p:cNvPicPr>
            <a:picLocks noGrp="1" noChangeAspect="1" noChangeArrowheads="1"/>
          </p:cNvPicPr>
          <p:nvPr>
            <p:ph sz="quarter" idx="4294967295"/>
          </p:nvPr>
        </p:nvPicPr>
        <p:blipFill>
          <a:blip r:embed="rId3"/>
          <a:srcRect/>
          <a:stretch>
            <a:fillRect/>
          </a:stretch>
        </p:blipFill>
        <p:spPr>
          <a:xfrm>
            <a:off x="0" y="1628775"/>
            <a:ext cx="4500563" cy="4689475"/>
          </a:xfrm>
          <a:noFill/>
        </p:spPr>
      </p:pic>
      <p:pic>
        <p:nvPicPr>
          <p:cNvPr id="5" name="~PP1355.WAV">
            <a:hlinkClick r:id="" action="ppaction://media"/>
          </p:cNvPr>
          <p:cNvPicPr>
            <a:picLocks noRot="1" noChangeAspect="1"/>
          </p:cNvPicPr>
          <p:nvPr>
            <a:wavAudioFile r:embed="rId1" name="~PP1355.WAV"/>
          </p:nvPr>
        </p:nvPicPr>
        <p:blipFill>
          <a:blip r:embed="rId4"/>
          <a:srcRect/>
          <a:stretch>
            <a:fillRect/>
          </a:stretch>
        </p:blipFill>
        <p:spPr bwMode="auto">
          <a:xfrm>
            <a:off x="8648700" y="6362700"/>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0" y="0"/>
            <a:ext cx="91440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endParaRPr kumimoji="0" lang="el-GR" sz="1600" b="0" i="0" u="none" strike="noStrike" cap="none" normalizeH="0" baseline="0" dirty="0" smtClean="0">
              <a:ln>
                <a:noFill/>
              </a:ln>
              <a:solidFill>
                <a:srgbClr val="000000"/>
              </a:solidFill>
              <a:effectLst/>
              <a:latin typeface="Roboto"/>
              <a:ea typeface="Times New Roman" pitchFamily="18" charset="0"/>
              <a:cs typeface="Times New Roman" pitchFamily="18" charset="0"/>
            </a:endParaRPr>
          </a:p>
          <a:p>
            <a:pPr lvl="0" fontAlgn="base">
              <a:spcBef>
                <a:spcPct val="0"/>
              </a:spcBef>
              <a:spcAft>
                <a:spcPct val="0"/>
              </a:spcAft>
            </a:pPr>
            <a:r>
              <a:rPr lang="el-GR" sz="2400" b="1" dirty="0" smtClean="0"/>
              <a:t>Η </a:t>
            </a:r>
            <a:r>
              <a:rPr lang="el-GR" sz="2400" b="1" dirty="0" err="1" smtClean="0"/>
              <a:t>μυδοκαλλιέργεια</a:t>
            </a:r>
            <a:r>
              <a:rPr lang="el-GR" sz="2400" b="1" dirty="0" smtClean="0"/>
              <a:t> είναι ένας από τους </a:t>
            </a:r>
            <a:r>
              <a:rPr lang="el-GR" sz="2400" b="1" dirty="0" smtClean="0"/>
              <a:t>σημαντικούς </a:t>
            </a:r>
            <a:r>
              <a:rPr lang="el-GR" sz="2400" b="1" dirty="0" smtClean="0"/>
              <a:t>κλάδους της πρωτογενούς παραγωγής της χώρας μας και από τους</a:t>
            </a:r>
            <a:r>
              <a:rPr lang="el-GR" sz="2400" dirty="0" smtClean="0"/>
              <a:t> δυναμικότερους της ελληνικής οικονομίας. Η ετήσια παραγωγή ξεπερνά της 20.000 τόνους ετησίως και το μεγαλύτερο τμήμα της εξάγεται στην ΕΕ. Η μεγαλύτερη ποσότητα μυδιών της χώρας παράγεται στο Θερμαϊκό Κόλπο</a:t>
            </a:r>
            <a:r>
              <a:rPr lang="en-US" sz="2400" dirty="0" smtClean="0"/>
              <a:t> </a:t>
            </a:r>
            <a:r>
              <a:rPr lang="el-GR" sz="2400" dirty="0" smtClean="0"/>
              <a:t>περίπου το </a:t>
            </a:r>
            <a:r>
              <a:rPr lang="el-GR" sz="2400" dirty="0" smtClean="0"/>
              <a:t>70 % - 80%</a:t>
            </a:r>
            <a:endParaRPr kumimoji="0" lang="el-GR" sz="2400" b="0" i="0" u="none" strike="noStrike" cap="none" normalizeH="0" baseline="0" dirty="0" smtClean="0">
              <a:ln>
                <a:noFill/>
              </a:ln>
              <a:solidFill>
                <a:schemeClr val="tx1"/>
              </a:solidFill>
              <a:effectLst/>
              <a:latin typeface="+mj-lt"/>
              <a:cs typeface="Arial" pitchFamily="34" charset="0"/>
            </a:endParaRPr>
          </a:p>
        </p:txBody>
      </p:sp>
      <p:graphicFrame>
        <p:nvGraphicFramePr>
          <p:cNvPr id="4" name="3 - Πίνακας"/>
          <p:cNvGraphicFramePr>
            <a:graphicFrameLocks noGrp="1"/>
          </p:cNvGraphicFramePr>
          <p:nvPr/>
        </p:nvGraphicFramePr>
        <p:xfrm>
          <a:off x="428596" y="2786058"/>
          <a:ext cx="8429652" cy="3365009"/>
        </p:xfrm>
        <a:graphic>
          <a:graphicData uri="http://schemas.openxmlformats.org/drawingml/2006/table">
            <a:tbl>
              <a:tblPr/>
              <a:tblGrid>
                <a:gridCol w="2914225"/>
                <a:gridCol w="2685142"/>
                <a:gridCol w="2830285"/>
              </a:tblGrid>
              <a:tr h="1128471">
                <a:tc>
                  <a:txBody>
                    <a:bodyPr/>
                    <a:lstStyle/>
                    <a:p>
                      <a:pPr>
                        <a:spcAft>
                          <a:spcPts val="0"/>
                        </a:spcAft>
                      </a:pPr>
                      <a:endParaRPr lang="el-GR" sz="2000" kern="50" dirty="0">
                        <a:latin typeface="Times New Roman"/>
                        <a:ea typeface="Arial Unicode MS"/>
                        <a:cs typeface="Mangal"/>
                      </a:endParaRP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2000" kern="50" dirty="0">
                          <a:latin typeface="Times New Roman"/>
                          <a:ea typeface="Arial Unicode MS"/>
                          <a:cs typeface="Mangal"/>
                        </a:rPr>
                        <a:t>Μισθωμένη Έκταση </a:t>
                      </a:r>
                    </a:p>
                    <a:p>
                      <a:pPr>
                        <a:spcAft>
                          <a:spcPts val="0"/>
                        </a:spcAft>
                      </a:pPr>
                      <a:r>
                        <a:rPr lang="el-GR" sz="2000" kern="50" dirty="0">
                          <a:latin typeface="Times New Roman"/>
                          <a:ea typeface="Arial Unicode MS"/>
                          <a:cs typeface="Mangal"/>
                        </a:rPr>
                        <a:t>σε στρέμματα</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2000" kern="50">
                          <a:latin typeface="Times New Roman"/>
                          <a:ea typeface="Arial Unicode MS"/>
                          <a:cs typeface="Mangal"/>
                        </a:rPr>
                        <a:t>Έκταση εκτροφής</a:t>
                      </a:r>
                    </a:p>
                    <a:p>
                      <a:pPr>
                        <a:spcAft>
                          <a:spcPts val="0"/>
                        </a:spcAft>
                      </a:pPr>
                      <a:r>
                        <a:rPr lang="el-GR" sz="2000" kern="50">
                          <a:latin typeface="Times New Roman"/>
                          <a:ea typeface="Arial Unicode MS"/>
                          <a:cs typeface="Mangal"/>
                        </a:rPr>
                        <a:t>σε στρέμματα</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4031">
                <a:tc>
                  <a:txBody>
                    <a:bodyPr/>
                    <a:lstStyle/>
                    <a:p>
                      <a:pPr>
                        <a:spcAft>
                          <a:spcPts val="0"/>
                        </a:spcAft>
                      </a:pPr>
                      <a:r>
                        <a:rPr lang="el-GR" sz="2000" kern="50">
                          <a:latin typeface="Times New Roman"/>
                          <a:ea typeface="Arial Unicode MS"/>
                          <a:cs typeface="Mangal"/>
                        </a:rPr>
                        <a:t>Μυδοκαλλιέργειες Χαλάστρας</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2000" kern="50" dirty="0">
                          <a:latin typeface="Times New Roman"/>
                          <a:ea typeface="Arial Unicode MS"/>
                          <a:cs typeface="Mangal"/>
                        </a:rPr>
                        <a:t>345 </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2000" kern="50" dirty="0">
                          <a:latin typeface="Times New Roman"/>
                          <a:ea typeface="Arial Unicode MS"/>
                          <a:cs typeface="Mangal"/>
                        </a:rPr>
                        <a:t>230</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8819">
                <a:tc>
                  <a:txBody>
                    <a:bodyPr/>
                    <a:lstStyle/>
                    <a:p>
                      <a:pPr>
                        <a:spcAft>
                          <a:spcPts val="0"/>
                        </a:spcAft>
                      </a:pPr>
                      <a:r>
                        <a:rPr lang="el-GR" sz="2000" kern="50">
                          <a:latin typeface="Times New Roman"/>
                          <a:ea typeface="Arial Unicode MS"/>
                          <a:cs typeface="Mangal"/>
                        </a:rPr>
                        <a:t>Μυδοκαλλιέργειες Κυμίνων</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2000" kern="50" dirty="0">
                          <a:latin typeface="Times New Roman"/>
                          <a:ea typeface="Arial Unicode MS"/>
                          <a:cs typeface="Mangal"/>
                        </a:rPr>
                        <a:t>210</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2000" kern="50" dirty="0">
                          <a:latin typeface="Times New Roman"/>
                          <a:ea typeface="Arial Unicode MS"/>
                          <a:cs typeface="Mangal"/>
                        </a:rPr>
                        <a:t>140</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8819">
                <a:tc>
                  <a:txBody>
                    <a:bodyPr/>
                    <a:lstStyle/>
                    <a:p>
                      <a:pPr>
                        <a:spcAft>
                          <a:spcPts val="0"/>
                        </a:spcAft>
                      </a:pPr>
                      <a:r>
                        <a:rPr lang="el-GR" sz="2000" kern="50">
                          <a:latin typeface="Times New Roman"/>
                          <a:ea typeface="Arial Unicode MS"/>
                          <a:cs typeface="Mangal"/>
                        </a:rPr>
                        <a:t>Μυδοκαλλιέργειες Πιερίας</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2000" kern="50" dirty="0">
                          <a:latin typeface="Times New Roman"/>
                          <a:ea typeface="Arial Unicode MS"/>
                          <a:cs typeface="Mangal"/>
                        </a:rPr>
                        <a:t>1.626</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2000" kern="50" dirty="0">
                          <a:latin typeface="Times New Roman"/>
                          <a:ea typeface="Arial Unicode MS"/>
                          <a:cs typeface="Mangal"/>
                        </a:rPr>
                        <a:t>1084</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8819">
                <a:tc>
                  <a:txBody>
                    <a:bodyPr/>
                    <a:lstStyle/>
                    <a:p>
                      <a:pPr>
                        <a:spcAft>
                          <a:spcPts val="0"/>
                        </a:spcAft>
                      </a:pPr>
                      <a:r>
                        <a:rPr lang="el-GR" sz="2000" kern="50">
                          <a:latin typeface="Times New Roman"/>
                          <a:ea typeface="Arial Unicode MS"/>
                          <a:cs typeface="Mangal"/>
                        </a:rPr>
                        <a:t>Μυδοκαλλιέργειες Ημαθίας</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2000" kern="50" dirty="0">
                          <a:latin typeface="Times New Roman"/>
                          <a:ea typeface="Arial Unicode MS"/>
                          <a:cs typeface="Mangal"/>
                        </a:rPr>
                        <a:t>715</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2000" kern="50" dirty="0">
                          <a:latin typeface="Times New Roman"/>
                          <a:ea typeface="Arial Unicode MS"/>
                          <a:cs typeface="Mangal"/>
                        </a:rPr>
                        <a:t>477</a:t>
                      </a: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p:cNvPicPr/>
          <p:nvPr/>
        </p:nvPicPr>
        <p:blipFill>
          <a:blip r:embed="rId2">
            <a:duotone>
              <a:prstClr val="black"/>
              <a:srgbClr val="4F81BD">
                <a:tint val="45000"/>
                <a:satMod val="400000"/>
              </a:srgbClr>
            </a:duotone>
            <a:lum contrast="30000"/>
          </a:blip>
          <a:srcRect l="22104" t="16296" r="20901" b="8889"/>
          <a:stretch>
            <a:fillRect/>
          </a:stretch>
        </p:blipFill>
        <p:spPr bwMode="auto">
          <a:xfrm>
            <a:off x="0" y="857208"/>
            <a:ext cx="9144000" cy="6000792"/>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rxeia\Documents\ΦΔΠΠ\ΦΟΡΕΑΣ\ΠΔ ΑΞΙΟΥ.jpg"/>
          <p:cNvPicPr>
            <a:picLocks noChangeAspect="1" noChangeArrowheads="1"/>
          </p:cNvPicPr>
          <p:nvPr/>
        </p:nvPicPr>
        <p:blipFill>
          <a:blip r:embed="rId2"/>
          <a:srcRect b="3436"/>
          <a:stretch>
            <a:fillRect/>
          </a:stretch>
        </p:blipFill>
        <p:spPr bwMode="auto">
          <a:xfrm>
            <a:off x="0" y="214290"/>
            <a:ext cx="9144000" cy="642942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7" name="Picture 3" descr="D:\arxeia\Desktop\pieria.png"/>
          <p:cNvPicPr>
            <a:picLocks noChangeAspect="1" noChangeArrowheads="1"/>
          </p:cNvPicPr>
          <p:nvPr/>
        </p:nvPicPr>
        <p:blipFill>
          <a:blip r:embed="rId2"/>
          <a:srcRect/>
          <a:stretch>
            <a:fillRect/>
          </a:stretch>
        </p:blipFill>
        <p:spPr bwMode="auto">
          <a:xfrm>
            <a:off x="0" y="1785926"/>
            <a:ext cx="9144000" cy="5072074"/>
          </a:xfrm>
          <a:prstGeom prst="rect">
            <a:avLst/>
          </a:prstGeom>
          <a:noFill/>
        </p:spPr>
      </p:pic>
      <p:pic>
        <p:nvPicPr>
          <p:cNvPr id="1028" name="Picture 4"/>
          <p:cNvPicPr>
            <a:picLocks noChangeAspect="1" noChangeArrowheads="1"/>
          </p:cNvPicPr>
          <p:nvPr/>
        </p:nvPicPr>
        <p:blipFill>
          <a:blip r:embed="rId3"/>
          <a:srcRect/>
          <a:stretch>
            <a:fillRect/>
          </a:stretch>
        </p:blipFill>
        <p:spPr bwMode="auto">
          <a:xfrm>
            <a:off x="0" y="0"/>
            <a:ext cx="9144000" cy="20002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28596" y="428604"/>
            <a:ext cx="8429684" cy="6309420"/>
          </a:xfrm>
          <a:prstGeom prst="rect">
            <a:avLst/>
          </a:prstGeom>
        </p:spPr>
        <p:txBody>
          <a:bodyPr wrap="square">
            <a:spAutoFit/>
          </a:bodyPr>
          <a:lstStyle/>
          <a:p>
            <a:r>
              <a:rPr lang="el-GR" sz="2400" dirty="0" smtClean="0">
                <a:solidFill>
                  <a:srgbClr val="808080"/>
                </a:solidFill>
                <a:latin typeface="Arial" pitchFamily="34" charset="0"/>
              </a:rPr>
              <a:t>Ο Φορέας Διαχείρισης ιδρύθηκε το 2002 με σκοπό την διοίκηση, προστασία και διαχείριση του </a:t>
            </a:r>
            <a:r>
              <a:rPr lang="el-GR" sz="2400" dirty="0" err="1" smtClean="0">
                <a:solidFill>
                  <a:srgbClr val="808080"/>
                </a:solidFill>
                <a:latin typeface="Arial" pitchFamily="34" charset="0"/>
              </a:rPr>
              <a:t>υγροτοπικού</a:t>
            </a:r>
            <a:r>
              <a:rPr lang="el-GR" sz="2400" dirty="0" smtClean="0">
                <a:solidFill>
                  <a:srgbClr val="808080"/>
                </a:solidFill>
                <a:latin typeface="Arial" pitchFamily="34" charset="0"/>
              </a:rPr>
              <a:t> συστήματος που αποτελείται από τα Δέλτα των ποταμών Αξιός και Αλιάκμονας, από τις εκβολές του Λουδία και του Γαλλικού, από τη λιμνοθάλασσα </a:t>
            </a:r>
            <a:r>
              <a:rPr lang="el-GR" sz="2400" dirty="0" err="1" smtClean="0">
                <a:solidFill>
                  <a:srgbClr val="808080"/>
                </a:solidFill>
                <a:latin typeface="Arial" pitchFamily="34" charset="0"/>
              </a:rPr>
              <a:t>Καλοχωρίου</a:t>
            </a:r>
            <a:r>
              <a:rPr lang="el-GR" sz="2400" dirty="0" smtClean="0">
                <a:solidFill>
                  <a:srgbClr val="808080"/>
                </a:solidFill>
                <a:latin typeface="Arial" pitchFamily="34" charset="0"/>
              </a:rPr>
              <a:t> και τις Αλυκές Κίτρους . </a:t>
            </a:r>
          </a:p>
          <a:p>
            <a:r>
              <a:rPr lang="el-GR" sz="2400" dirty="0" smtClean="0">
                <a:solidFill>
                  <a:srgbClr val="808080"/>
                </a:solidFill>
                <a:latin typeface="Arial" pitchFamily="34" charset="0"/>
              </a:rPr>
              <a:t>Σήμερα </a:t>
            </a:r>
            <a:r>
              <a:rPr lang="el-GR" sz="2400" dirty="0" smtClean="0">
                <a:solidFill>
                  <a:srgbClr val="808080"/>
                </a:solidFill>
                <a:latin typeface="Arial" pitchFamily="34" charset="0"/>
              </a:rPr>
              <a:t>είναι  ένας από τους 36 Φορείς Διαχείρισης που λειτουργούν στη χώρα μας για τη διαχείριση των προστατευόμενων περιοχών </a:t>
            </a:r>
            <a:r>
              <a:rPr lang="en-US" sz="2400" dirty="0" smtClean="0">
                <a:solidFill>
                  <a:srgbClr val="808080"/>
                </a:solidFill>
                <a:latin typeface="Arial" pitchFamily="34" charset="0"/>
              </a:rPr>
              <a:t>NATURA 2000</a:t>
            </a:r>
            <a:r>
              <a:rPr lang="el-GR" sz="2400" dirty="0" smtClean="0">
                <a:solidFill>
                  <a:srgbClr val="808080"/>
                </a:solidFill>
                <a:latin typeface="Arial" pitchFamily="34" charset="0"/>
              </a:rPr>
              <a:t> </a:t>
            </a:r>
            <a:r>
              <a:rPr lang="el-GR" sz="2400" dirty="0" smtClean="0">
                <a:solidFill>
                  <a:srgbClr val="808080"/>
                </a:solidFill>
                <a:latin typeface="Arial" pitchFamily="34" charset="0"/>
              </a:rPr>
              <a:t>σύμφωνα </a:t>
            </a:r>
            <a:r>
              <a:rPr lang="el-GR" sz="2400" dirty="0" smtClean="0">
                <a:solidFill>
                  <a:srgbClr val="808080"/>
                </a:solidFill>
                <a:latin typeface="Arial" pitchFamily="34" charset="0"/>
              </a:rPr>
              <a:t>,με τον Ν </a:t>
            </a:r>
            <a:r>
              <a:rPr lang="en-US" sz="2400" dirty="0" smtClean="0">
                <a:solidFill>
                  <a:srgbClr val="808080"/>
                </a:solidFill>
                <a:latin typeface="Arial" pitchFamily="34" charset="0"/>
              </a:rPr>
              <a:t>4519/2018</a:t>
            </a:r>
            <a:r>
              <a:rPr lang="el-GR" sz="2400" dirty="0" smtClean="0">
                <a:solidFill>
                  <a:srgbClr val="808080"/>
                </a:solidFill>
                <a:latin typeface="Arial" pitchFamily="34" charset="0"/>
              </a:rPr>
              <a:t>,με τον οποίο επεκτάθηκε, και </a:t>
            </a:r>
            <a:r>
              <a:rPr lang="el-GR" sz="2400" dirty="0" smtClean="0">
                <a:solidFill>
                  <a:srgbClr val="808080"/>
                </a:solidFill>
                <a:latin typeface="Arial" pitchFamily="34" charset="0"/>
              </a:rPr>
              <a:t>μετονομάστηκε</a:t>
            </a:r>
            <a:r>
              <a:rPr lang="en-US" sz="2400" dirty="0" smtClean="0">
                <a:solidFill>
                  <a:srgbClr val="808080"/>
                </a:solidFill>
                <a:latin typeface="Arial" pitchFamily="34" charset="0"/>
              </a:rPr>
              <a:t> </a:t>
            </a:r>
            <a:r>
              <a:rPr lang="el-GR" sz="2400" dirty="0" smtClean="0">
                <a:solidFill>
                  <a:srgbClr val="808080"/>
                </a:solidFill>
                <a:latin typeface="Arial" pitchFamily="34" charset="0"/>
              </a:rPr>
              <a:t>σε </a:t>
            </a:r>
            <a:r>
              <a:rPr lang="el-GR" sz="2400" dirty="0" smtClean="0">
                <a:solidFill>
                  <a:srgbClr val="808080"/>
                </a:solidFill>
                <a:latin typeface="Arial" pitchFamily="34" charset="0"/>
              </a:rPr>
              <a:t>Φορέα Θερμαϊκού </a:t>
            </a:r>
            <a:r>
              <a:rPr lang="el-GR" sz="2400" dirty="0" smtClean="0">
                <a:solidFill>
                  <a:srgbClr val="808080"/>
                </a:solidFill>
                <a:latin typeface="Arial" pitchFamily="34" charset="0"/>
              </a:rPr>
              <a:t>κόλπου.</a:t>
            </a:r>
            <a:endParaRPr lang="el-GR" sz="2400" dirty="0" smtClean="0">
              <a:solidFill>
                <a:srgbClr val="808080"/>
              </a:solidFill>
              <a:latin typeface="Arial" pitchFamily="34" charset="0"/>
            </a:endParaRPr>
          </a:p>
          <a:p>
            <a:pPr>
              <a:buFont typeface="Arial" pitchFamily="34" charset="0"/>
              <a:buChar char="•"/>
            </a:pPr>
            <a:r>
              <a:rPr lang="el-GR" sz="2400" dirty="0" smtClean="0">
                <a:solidFill>
                  <a:srgbClr val="808080"/>
                </a:solidFill>
                <a:latin typeface="Arial" pitchFamily="34" charset="0"/>
              </a:rPr>
              <a:t>Ο Φορέας Διαχείρισης είναι ΝΠΙΔ κοινωφελούς χαρακτήρα που εποπτεύεται (ΥΠΕΝ). </a:t>
            </a:r>
            <a:r>
              <a:rPr lang="el-GR" sz="2400" dirty="0" smtClean="0">
                <a:solidFill>
                  <a:srgbClr val="808080"/>
                </a:solidFill>
                <a:latin typeface="Arial" pitchFamily="34" charset="0"/>
              </a:rPr>
              <a:t>Έχει 7μελες ΔΣ </a:t>
            </a:r>
            <a:endParaRPr lang="el-GR" sz="2400" dirty="0" smtClean="0">
              <a:solidFill>
                <a:srgbClr val="808080"/>
              </a:solidFill>
              <a:latin typeface="Arial" pitchFamily="34" charset="0"/>
            </a:endParaRPr>
          </a:p>
          <a:p>
            <a:pPr>
              <a:buFont typeface="Arial" pitchFamily="34" charset="0"/>
              <a:buChar char="•"/>
            </a:pPr>
            <a:r>
              <a:rPr lang="el-GR" sz="2400" dirty="0" smtClean="0">
                <a:solidFill>
                  <a:srgbClr val="808080"/>
                </a:solidFill>
                <a:latin typeface="Arial" pitchFamily="34" charset="0"/>
              </a:rPr>
              <a:t>Η Χρηματοδότηση ως το τέλος του 2015 από ευρωπαϊκά </a:t>
            </a:r>
            <a:r>
              <a:rPr lang="el-GR" sz="2400" dirty="0" err="1" smtClean="0">
                <a:solidFill>
                  <a:srgbClr val="808080"/>
                </a:solidFill>
                <a:latin typeface="Arial" pitchFamily="34" charset="0"/>
              </a:rPr>
              <a:t>κονδύλια,το</a:t>
            </a:r>
            <a:r>
              <a:rPr lang="el-GR" sz="2400" dirty="0" smtClean="0">
                <a:solidFill>
                  <a:srgbClr val="808080"/>
                </a:solidFill>
                <a:latin typeface="Arial" pitchFamily="34" charset="0"/>
              </a:rPr>
              <a:t>  </a:t>
            </a:r>
            <a:r>
              <a:rPr lang="el-GR" sz="2400" dirty="0" smtClean="0">
                <a:solidFill>
                  <a:srgbClr val="808080"/>
                </a:solidFill>
                <a:latin typeface="Arial" pitchFamily="34" charset="0"/>
              </a:rPr>
              <a:t>2016 το Πράσινο Ταμείο, το 2018 τα λειτουργικά τους  από τον ΕΠ </a:t>
            </a:r>
          </a:p>
          <a:p>
            <a:r>
              <a:rPr lang="el-GR" sz="2000" dirty="0" smtClean="0">
                <a:solidFill>
                  <a:srgbClr val="808080"/>
                </a:solidFill>
                <a:latin typeface="Arial" pitchFamily="34" charset="0"/>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arxeia\Pictures\Δημιουργία φακέλου\POAY_THERMAIKOY_YPOZONES.jpg"/>
          <p:cNvPicPr>
            <a:picLocks noChangeAspect="1" noChangeArrowheads="1"/>
          </p:cNvPicPr>
          <p:nvPr/>
        </p:nvPicPr>
        <p:blipFill>
          <a:blip r:embed="rId2" cstate="print"/>
          <a:srcRect/>
          <a:stretch>
            <a:fillRect/>
          </a:stretch>
        </p:blipFill>
        <p:spPr bwMode="auto">
          <a:xfrm>
            <a:off x="0" y="1"/>
            <a:ext cx="9501222" cy="666158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a:duotone>
              <a:prstClr val="black"/>
              <a:schemeClr val="accent1">
                <a:tint val="45000"/>
                <a:satMod val="400000"/>
              </a:schemeClr>
            </a:duotone>
          </a:blip>
          <a:srcRect l="14344" t="10123" r="14107" b="8642"/>
          <a:stretch>
            <a:fillRect/>
          </a:stretch>
        </p:blipFill>
        <p:spPr bwMode="auto">
          <a:xfrm>
            <a:off x="0" y="857232"/>
            <a:ext cx="9144000" cy="642939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a:srcRect l="21138" t="10864" r="20336" b="11852"/>
          <a:stretch>
            <a:fillRect/>
          </a:stretch>
        </p:blipFill>
        <p:spPr bwMode="auto">
          <a:xfrm>
            <a:off x="0" y="571480"/>
            <a:ext cx="9143999" cy="628652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a:srcRect l="16306" t="19485" r="19201" b="12462"/>
          <a:stretch>
            <a:fillRect/>
          </a:stretch>
        </p:blipFill>
        <p:spPr bwMode="auto">
          <a:xfrm>
            <a:off x="785786" y="714356"/>
            <a:ext cx="8072494" cy="5572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0"/>
            <a:ext cx="8643998"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23900" algn="l"/>
              </a:tabLst>
            </a:pPr>
            <a:r>
              <a:rPr kumimoji="0" lang="el-GR" sz="2000" b="1" i="0" u="none" strike="noStrike" cap="none" normalizeH="0" baseline="0" dirty="0" smtClean="0">
                <a:ln>
                  <a:noFill/>
                </a:ln>
                <a:solidFill>
                  <a:srgbClr val="000000"/>
                </a:solidFill>
                <a:effectLst/>
                <a:latin typeface="+mj-lt"/>
                <a:ea typeface="Calibri" pitchFamily="34" charset="0"/>
                <a:cs typeface="ê‡ˇø/ﬁ"/>
              </a:rPr>
              <a:t>ΜΕ</a:t>
            </a:r>
            <a:r>
              <a:rPr kumimoji="0" lang="en-US" sz="2000" b="1" i="0" u="none" strike="noStrike" cap="none" normalizeH="0" baseline="0" dirty="0" smtClean="0">
                <a:ln>
                  <a:noFill/>
                </a:ln>
                <a:solidFill>
                  <a:srgbClr val="000000"/>
                </a:solidFill>
                <a:effectLst/>
                <a:latin typeface="+mj-lt"/>
                <a:ea typeface="Calibri" pitchFamily="34" charset="0"/>
                <a:cs typeface="ê‡ˇø/ﬁ"/>
              </a:rPr>
              <a:t> </a:t>
            </a:r>
            <a:r>
              <a:rPr kumimoji="0" lang="el-GR" sz="2000" b="1" i="0" u="none" strike="noStrike" cap="none" normalizeH="0" baseline="0" dirty="0" smtClean="0">
                <a:ln>
                  <a:noFill/>
                </a:ln>
                <a:solidFill>
                  <a:srgbClr val="000000"/>
                </a:solidFill>
                <a:effectLst/>
                <a:latin typeface="+mj-lt"/>
                <a:ea typeface="Calibri" pitchFamily="34" charset="0"/>
                <a:cs typeface="ê‡ˇø/ﬁ"/>
              </a:rPr>
              <a:t>ΔΕΔΟΜΕΝΟ</a:t>
            </a:r>
            <a:r>
              <a:rPr kumimoji="0" lang="en-US" sz="2000" b="1" i="0" u="none" strike="noStrike" cap="none" normalizeH="0" baseline="0" dirty="0" smtClean="0">
                <a:ln>
                  <a:noFill/>
                </a:ln>
                <a:solidFill>
                  <a:srgbClr val="000000"/>
                </a:solidFill>
                <a:effectLst/>
                <a:latin typeface="+mj-lt"/>
                <a:ea typeface="Calibri" pitchFamily="34" charset="0"/>
                <a:cs typeface="ê‡ˇø/ﬁ"/>
              </a:rPr>
              <a:t> </a:t>
            </a:r>
            <a:r>
              <a:rPr kumimoji="0" lang="el-GR" sz="2000" b="1" i="0" u="none" strike="noStrike" cap="none" normalizeH="0" baseline="0" dirty="0" smtClean="0">
                <a:ln>
                  <a:noFill/>
                </a:ln>
                <a:solidFill>
                  <a:srgbClr val="000000"/>
                </a:solidFill>
                <a:effectLst/>
                <a:latin typeface="+mj-lt"/>
                <a:ea typeface="Calibri" pitchFamily="34" charset="0"/>
                <a:cs typeface="ê‡ˇø/ﬁ"/>
              </a:rPr>
              <a:t>ΟΤΙ</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723900" algn="l"/>
              </a:tabLst>
            </a:pPr>
            <a:r>
              <a:rPr kumimoji="0" lang="el-GR" sz="2000" b="0" i="0" u="none" strike="noStrike" cap="none" normalizeH="0" baseline="0" dirty="0" smtClean="0">
                <a:ln>
                  <a:noFill/>
                </a:ln>
                <a:solidFill>
                  <a:srgbClr val="000000"/>
                </a:solidFill>
                <a:effectLst/>
                <a:latin typeface="+mj-lt"/>
                <a:ea typeface="Calibri" pitchFamily="34" charset="0"/>
                <a:cs typeface="ê‡ˇø/ﬁ"/>
              </a:rPr>
              <a:t>Η Θαλάσσια Προστατευόμενη Περιοχή (ΘΠΠ) του Δέλτα του Αξιού </a:t>
            </a:r>
            <a:r>
              <a:rPr kumimoji="0" lang="el-GR" sz="2000" b="0" i="0" u="none" strike="noStrike" cap="none" normalizeH="0" baseline="0" dirty="0" smtClean="0">
                <a:ln>
                  <a:noFill/>
                </a:ln>
                <a:solidFill>
                  <a:schemeClr val="tx1"/>
                </a:solidFill>
                <a:effectLst/>
                <a:latin typeface="+mj-lt"/>
                <a:ea typeface="Calibri" pitchFamily="34" charset="0"/>
                <a:cs typeface="ê‡ˇø/ﬁ"/>
              </a:rPr>
              <a:t>είναι υγρότοπος Διεθνούς Σημασίας της σύμβασης </a:t>
            </a:r>
            <a:r>
              <a:rPr kumimoji="0" lang="en-US" sz="2000" b="0" i="0" u="none" strike="noStrike" cap="none" normalizeH="0" baseline="0" dirty="0" err="1" smtClean="0">
                <a:ln>
                  <a:noFill/>
                </a:ln>
                <a:solidFill>
                  <a:schemeClr val="tx1"/>
                </a:solidFill>
                <a:effectLst/>
                <a:latin typeface="+mj-lt"/>
                <a:ea typeface="Calibri" pitchFamily="34" charset="0"/>
                <a:cs typeface="ê‡ˇø/ﬁ"/>
              </a:rPr>
              <a:t>Ramsar</a:t>
            </a:r>
            <a:r>
              <a:rPr kumimoji="0" lang="el-GR" sz="2000" b="0" i="0" u="none" strike="noStrike" cap="none" normalizeH="0" baseline="0" dirty="0" smtClean="0">
                <a:ln>
                  <a:noFill/>
                </a:ln>
                <a:solidFill>
                  <a:schemeClr val="tx1"/>
                </a:solidFill>
                <a:effectLst/>
                <a:latin typeface="+mj-lt"/>
                <a:ea typeface="Calibri" pitchFamily="34" charset="0"/>
                <a:cs typeface="ê‡ˇø/ﬁ"/>
              </a:rPr>
              <a:t>, εντάχθηκε στο ευρωπαϊκό δίκτυο </a:t>
            </a:r>
            <a:r>
              <a:rPr kumimoji="0" lang="el-GR" sz="2000" b="0" i="0" u="none" strike="noStrike" cap="none" normalizeH="0" baseline="0" dirty="0" err="1" smtClean="0">
                <a:ln>
                  <a:noFill/>
                </a:ln>
                <a:solidFill>
                  <a:schemeClr val="tx1"/>
                </a:solidFill>
                <a:effectLst/>
                <a:latin typeface="+mj-lt"/>
                <a:ea typeface="Calibri" pitchFamily="34" charset="0"/>
                <a:cs typeface="ê‡ˇø/ﬁ"/>
              </a:rPr>
              <a:t>Natura</a:t>
            </a:r>
            <a:r>
              <a:rPr kumimoji="0" lang="el-GR" sz="2000" b="0" i="0" u="none" strike="noStrike" cap="none" normalizeH="0" baseline="0" dirty="0" smtClean="0">
                <a:ln>
                  <a:noFill/>
                </a:ln>
                <a:solidFill>
                  <a:schemeClr val="tx1"/>
                </a:solidFill>
                <a:effectLst/>
                <a:latin typeface="+mj-lt"/>
                <a:ea typeface="Calibri" pitchFamily="34" charset="0"/>
                <a:cs typeface="ê‡ˇø/ﬁ"/>
              </a:rPr>
              <a:t> 2000 και σε εθνικό επίπεδο ανακηρύχθηκε εθνικό πάρκο, περιλαμβάνει δε οικοσυστήματα και βιοποικιλότητα υψηλής οικολογικής αξίας.</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723900" algn="l"/>
              </a:tabLst>
            </a:pPr>
            <a:r>
              <a:rPr kumimoji="0" lang="el-GR" sz="2000" b="0" i="0" u="none" strike="noStrike" cap="none" normalizeH="0" baseline="0" dirty="0" smtClean="0">
                <a:ln>
                  <a:noFill/>
                </a:ln>
                <a:solidFill>
                  <a:srgbClr val="000000"/>
                </a:solidFill>
                <a:effectLst/>
                <a:latin typeface="+mj-lt"/>
                <a:ea typeface="Calibri" pitchFamily="34" charset="0"/>
                <a:cs typeface="ê‡ˇø/ﬁ"/>
              </a:rPr>
              <a:t>Η ΘΠΠ είναι ταυτόχρονα πολύτιμος υδατικός πόρος και χώρος ανάπτυξης πλήθους οικονομικών δραστηριοτήτων τόσο </a:t>
            </a:r>
            <a:r>
              <a:rPr kumimoji="0" lang="el-GR" sz="2000" b="0" i="0" u="none" strike="noStrike" cap="none" normalizeH="0" baseline="0" dirty="0" smtClean="0">
                <a:ln>
                  <a:noFill/>
                </a:ln>
                <a:solidFill>
                  <a:schemeClr val="tx1"/>
                </a:solidFill>
                <a:effectLst/>
                <a:latin typeface="+mj-lt"/>
                <a:ea typeface="Calibri" pitchFamily="34" charset="0"/>
                <a:cs typeface="ê‡ˇø/ﬁ"/>
              </a:rPr>
              <a:t>στο θαλάσσιο</a:t>
            </a:r>
            <a:r>
              <a:rPr kumimoji="0" lang="el-GR" sz="2000" b="0" i="0" u="none" strike="noStrike" cap="none" normalizeH="0" baseline="0" dirty="0" smtClean="0">
                <a:ln>
                  <a:noFill/>
                </a:ln>
                <a:solidFill>
                  <a:srgbClr val="000000"/>
                </a:solidFill>
                <a:effectLst/>
                <a:latin typeface="+mj-lt"/>
                <a:ea typeface="Calibri" pitchFamily="34" charset="0"/>
                <a:cs typeface="ê‡ˇø/ﬁ"/>
              </a:rPr>
              <a:t> όσο και στο χερσαίο κομμάτι με ενδεικτικές αυτές της αλιείας, της </a:t>
            </a:r>
            <a:r>
              <a:rPr kumimoji="0" lang="el-GR" sz="2000" b="0" i="0" u="none" strike="noStrike" cap="none" normalizeH="0" baseline="0" dirty="0" err="1" smtClean="0">
                <a:ln>
                  <a:noFill/>
                </a:ln>
                <a:solidFill>
                  <a:srgbClr val="000000"/>
                </a:solidFill>
                <a:effectLst/>
                <a:latin typeface="+mj-lt"/>
                <a:ea typeface="Calibri" pitchFamily="34" charset="0"/>
                <a:cs typeface="ê‡ˇø/ﬁ"/>
              </a:rPr>
              <a:t>μυδοκαλλιέργειας</a:t>
            </a:r>
            <a:r>
              <a:rPr kumimoji="0" lang="el-GR" sz="2000" b="0" i="0" u="none" strike="noStrike" cap="none" normalizeH="0" baseline="0" dirty="0" smtClean="0">
                <a:ln>
                  <a:noFill/>
                </a:ln>
                <a:solidFill>
                  <a:srgbClr val="000000"/>
                </a:solidFill>
                <a:effectLst/>
                <a:latin typeface="+mj-lt"/>
                <a:ea typeface="Calibri" pitchFamily="34" charset="0"/>
                <a:cs typeface="ê‡ˇø/ﬁ"/>
              </a:rPr>
              <a:t>, της κτηνοτροφίας</a:t>
            </a:r>
            <a:r>
              <a:rPr kumimoji="0" lang="el-GR" sz="2000" b="0" i="0" u="none" strike="noStrike" cap="none" normalizeH="0" baseline="0" dirty="0" smtClean="0">
                <a:ln>
                  <a:noFill/>
                </a:ln>
                <a:solidFill>
                  <a:schemeClr val="tx1"/>
                </a:solidFill>
                <a:effectLst/>
                <a:latin typeface="+mj-lt"/>
                <a:ea typeface="Calibri" pitchFamily="34" charset="0"/>
                <a:cs typeface="ê‡ˇø/ﬁ"/>
              </a:rPr>
              <a:t>, της ρυζοκαλλιέργειας</a:t>
            </a:r>
            <a:r>
              <a:rPr kumimoji="0" lang="el-GR" sz="2000" b="0" i="0" u="none" strike="noStrike" cap="none" normalizeH="0" baseline="0" dirty="0" smtClean="0">
                <a:ln>
                  <a:noFill/>
                </a:ln>
                <a:solidFill>
                  <a:srgbClr val="000000"/>
                </a:solidFill>
                <a:effectLst/>
                <a:latin typeface="+mj-lt"/>
                <a:ea typeface="Calibri" pitchFamily="34" charset="0"/>
                <a:cs typeface="ê‡ˇø/ﬁ"/>
              </a:rPr>
              <a:t>. </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723900" algn="l"/>
              </a:tabLst>
            </a:pPr>
            <a:r>
              <a:rPr kumimoji="0" lang="el-GR" sz="2000" b="0" i="0" u="none" strike="noStrike" cap="none" normalizeH="0" baseline="0" dirty="0" smtClean="0">
                <a:ln>
                  <a:noFill/>
                </a:ln>
                <a:solidFill>
                  <a:srgbClr val="000000"/>
                </a:solidFill>
                <a:effectLst/>
                <a:latin typeface="+mj-lt"/>
                <a:ea typeface="Calibri" pitchFamily="34" charset="0"/>
                <a:cs typeface="ê‡ˇø/ﬁ"/>
              </a:rPr>
              <a:t>Εντοπίζονται προβλήματα σε επίπεδο διακυβέρνησης λόγω έλλειψης θεσμικού πλαισίου, πολυδιάσπαση αρμοδιοτήτων μεταξύ αρμόδιων υπηρεσιών και συνεχούς μεταβολής της ισχύουσας νομοθεσίας.</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723900" algn="l"/>
              </a:tabLst>
            </a:pPr>
            <a:r>
              <a:rPr kumimoji="0" lang="el-GR" sz="2000" b="0" i="0" u="none" strike="noStrike" cap="none" normalizeH="0" baseline="0" dirty="0" smtClean="0">
                <a:ln>
                  <a:noFill/>
                </a:ln>
                <a:solidFill>
                  <a:srgbClr val="000000"/>
                </a:solidFill>
                <a:effectLst/>
                <a:latin typeface="+mj-lt"/>
                <a:ea typeface="Calibri" pitchFamily="34" charset="0"/>
                <a:cs typeface="ê‡ˇø/ﬁ"/>
              </a:rPr>
              <a:t>Η μη ορθολογική εκμετάλλευση των φυσικών πόρων</a:t>
            </a:r>
            <a:r>
              <a:rPr kumimoji="0" lang="el-GR" sz="2000" b="0" i="0" u="none" strike="noStrike" cap="none" normalizeH="0" baseline="0" dirty="0" smtClean="0">
                <a:ln>
                  <a:noFill/>
                </a:ln>
                <a:solidFill>
                  <a:schemeClr val="tx1"/>
                </a:solidFill>
                <a:effectLst/>
                <a:latin typeface="+mj-lt"/>
                <a:ea typeface="Calibri" pitchFamily="34" charset="0"/>
                <a:cs typeface="ê‡ˇø/ﬁ"/>
              </a:rPr>
              <a:t>, η μακροχρόνια ρύπανση, οι δυσκολίες στην άσκηση εποπτείας και ελέγχου όπως και η αναμενόμενη επιδείνωση της κλιματικής κρίσης θέτουν το μέλλον της ΘΠΠ Δέλτα Αξιού σε κίνδυνο.</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723900" algn="l"/>
              </a:tabLst>
            </a:pPr>
            <a:r>
              <a:rPr kumimoji="0" lang="el-GR" sz="2000" b="0" i="0" u="none" strike="noStrike" cap="none" normalizeH="0" baseline="0" dirty="0" smtClean="0">
                <a:ln>
                  <a:noFill/>
                </a:ln>
                <a:solidFill>
                  <a:srgbClr val="000000"/>
                </a:solidFill>
                <a:effectLst/>
                <a:latin typeface="+mj-lt"/>
                <a:ea typeface="Calibri" pitchFamily="34" charset="0"/>
                <a:cs typeface="ê‡ˇø/ﬁ"/>
              </a:rPr>
              <a:t>Η ολοκληρωμένη περιβαλλοντική διακυβέρνηση μπορεί να οδηγήσει σε αποτελεσματική προστασία και επομένως αναζωογόνηση των θαλάσσιων προστατευόμενων περιοχών αλλά με ταυτόχρονη οικονομική ανάπτυξη και ανάδειξη της περιοχής. </a:t>
            </a:r>
            <a:endParaRPr kumimoji="0" lang="el-GR" sz="20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642910" y="1071546"/>
            <a:ext cx="7358114" cy="5572164"/>
          </a:xfrm>
        </p:spPr>
        <p:txBody>
          <a:bodyPr>
            <a:normAutofit fontScale="25000" lnSpcReduction="20000"/>
          </a:bodyPr>
          <a:lstStyle/>
          <a:p>
            <a:pPr algn="ctr"/>
            <a:r>
              <a:rPr lang="el-GR" sz="7200" b="1" dirty="0" smtClean="0">
                <a:latin typeface="Arial"/>
                <a:ea typeface="Times New Roman"/>
              </a:rPr>
              <a:t>Ευρωπαϊκού </a:t>
            </a:r>
            <a:r>
              <a:rPr lang="el-GR" sz="7200" b="1" dirty="0" err="1" smtClean="0">
                <a:latin typeface="Arial"/>
                <a:ea typeface="Times New Roman"/>
              </a:rPr>
              <a:t>Interreg</a:t>
            </a:r>
            <a:r>
              <a:rPr lang="el-GR" sz="7200" b="1" dirty="0" smtClean="0">
                <a:latin typeface="Arial"/>
                <a:ea typeface="Times New Roman"/>
              </a:rPr>
              <a:t> </a:t>
            </a:r>
            <a:r>
              <a:rPr lang="el-GR" sz="7200" b="1" dirty="0" err="1" smtClean="0">
                <a:latin typeface="Arial"/>
                <a:ea typeface="Times New Roman"/>
              </a:rPr>
              <a:t>Med</a:t>
            </a:r>
            <a:r>
              <a:rPr lang="el-GR" sz="7200" b="1" dirty="0" smtClean="0">
                <a:latin typeface="Arial"/>
                <a:ea typeface="Times New Roman"/>
              </a:rPr>
              <a:t> </a:t>
            </a:r>
            <a:r>
              <a:rPr lang="el-GR" sz="7200" b="1" dirty="0" smtClean="0">
                <a:latin typeface="Arial"/>
                <a:ea typeface="Times New Roman"/>
              </a:rPr>
              <a:t>έργο </a:t>
            </a:r>
            <a:r>
              <a:rPr lang="el-GR" sz="7200" b="1" dirty="0" smtClean="0">
                <a:latin typeface="Arial"/>
                <a:ea typeface="Times New Roman"/>
              </a:rPr>
              <a:t>TUNE UP </a:t>
            </a:r>
            <a:endParaRPr lang="el-GR" sz="7200" b="1" dirty="0" smtClean="0">
              <a:latin typeface="Arial"/>
              <a:ea typeface="Times New Roman"/>
            </a:endParaRPr>
          </a:p>
          <a:p>
            <a:pPr algn="ctr"/>
            <a:r>
              <a:rPr lang="el-GR" sz="7200" b="1" dirty="0" smtClean="0">
                <a:solidFill>
                  <a:schemeClr val="tx1"/>
                </a:solidFill>
              </a:rPr>
              <a:t>Μνημόνιο </a:t>
            </a:r>
            <a:r>
              <a:rPr lang="el-GR" sz="7200" b="1" dirty="0" smtClean="0">
                <a:solidFill>
                  <a:schemeClr val="tx1"/>
                </a:solidFill>
              </a:rPr>
              <a:t>Συνεργασίας</a:t>
            </a:r>
            <a:endParaRPr lang="el-GR" sz="7200" dirty="0" smtClean="0">
              <a:solidFill>
                <a:schemeClr val="tx1"/>
              </a:solidFill>
            </a:endParaRPr>
          </a:p>
          <a:p>
            <a:pPr algn="ctr"/>
            <a:r>
              <a:rPr lang="el-GR" sz="7200" b="1" dirty="0" smtClean="0">
                <a:solidFill>
                  <a:schemeClr val="tx1"/>
                </a:solidFill>
              </a:rPr>
              <a:t>Για την επίτευξη Τοπικού Συμβολαίου στη Θαλάσσια Προστατευόμενη Περιοχή </a:t>
            </a:r>
            <a:r>
              <a:rPr lang="el-GR" sz="7200" b="1" dirty="0" smtClean="0">
                <a:solidFill>
                  <a:schemeClr val="tx1"/>
                </a:solidFill>
              </a:rPr>
              <a:t>ΘΠΠ  Δέλτα </a:t>
            </a:r>
            <a:r>
              <a:rPr lang="el-GR" sz="7200" b="1" dirty="0" smtClean="0">
                <a:solidFill>
                  <a:schemeClr val="tx1"/>
                </a:solidFill>
              </a:rPr>
              <a:t>Αξιού</a:t>
            </a:r>
            <a:endParaRPr lang="el-GR" sz="7200" dirty="0" smtClean="0">
              <a:solidFill>
                <a:schemeClr val="tx1"/>
              </a:solidFill>
            </a:endParaRPr>
          </a:p>
          <a:p>
            <a:pPr algn="l"/>
            <a:r>
              <a:rPr lang="el-GR" sz="7200" dirty="0" smtClean="0">
                <a:solidFill>
                  <a:schemeClr val="tx1"/>
                </a:solidFill>
              </a:rPr>
              <a:t> </a:t>
            </a:r>
          </a:p>
          <a:p>
            <a:pPr algn="l"/>
            <a:r>
              <a:rPr lang="el-GR" sz="7200" dirty="0" smtClean="0">
                <a:solidFill>
                  <a:schemeClr val="tx1"/>
                </a:solidFill>
              </a:rPr>
              <a:t>Το παρόν Μνημόνιο Συνεργασίας (ΜΣ) έχει ως σκοπό τη δημιουργία ενός λειτουργικού διαχειριστικού συστήματος για την ενεργοποίηση μιας συμμετοχικής διαδικασίας που θα οδηγήσει στην υπογραφή του Τοπικού Συμβολαίου της Θαλάσσιας Προστατευόμενης Περιοχής (ΘΠΠ)στο Δέλτα του Αξιού. στο πλαίσιο του έργου “TUNEUP”, που συγχρηματοδοτείται από το πρόγραμμα </a:t>
            </a:r>
            <a:r>
              <a:rPr lang="el-GR" sz="7200" dirty="0" err="1" smtClean="0">
                <a:solidFill>
                  <a:schemeClr val="tx1"/>
                </a:solidFill>
              </a:rPr>
              <a:t>Interreg</a:t>
            </a:r>
            <a:r>
              <a:rPr lang="el-GR" sz="7200" dirty="0" smtClean="0">
                <a:solidFill>
                  <a:schemeClr val="tx1"/>
                </a:solidFill>
              </a:rPr>
              <a:t> </a:t>
            </a:r>
            <a:r>
              <a:rPr lang="el-GR" sz="7200" dirty="0" err="1" smtClean="0">
                <a:solidFill>
                  <a:schemeClr val="tx1"/>
                </a:solidFill>
              </a:rPr>
              <a:t>Med</a:t>
            </a:r>
            <a:r>
              <a:rPr lang="el-GR" sz="7200" dirty="0" smtClean="0">
                <a:solidFill>
                  <a:schemeClr val="tx1"/>
                </a:solidFill>
              </a:rPr>
              <a:t> 2014-2020</a:t>
            </a:r>
            <a:endParaRPr lang="en-US" sz="7200" dirty="0" smtClean="0">
              <a:solidFill>
                <a:schemeClr val="tx1"/>
              </a:solidFill>
            </a:endParaRPr>
          </a:p>
          <a:p>
            <a:pPr algn="l"/>
            <a:r>
              <a:rPr lang="el-GR" sz="7200" dirty="0" smtClean="0">
                <a:solidFill>
                  <a:schemeClr val="tx1"/>
                </a:solidFill>
              </a:rPr>
              <a:t> Υπογραφή από 14 φορείς</a:t>
            </a:r>
          </a:p>
          <a:p>
            <a:pPr algn="l"/>
            <a:r>
              <a:rPr lang="el-GR" sz="7200" dirty="0" smtClean="0">
                <a:solidFill>
                  <a:schemeClr val="tx1"/>
                </a:solidFill>
              </a:rPr>
              <a:t>Οι 14 φορείς που συνυπογράφουν το Μνημόνιο Συνεργασίας, είναι ο Δήμος Δέλτα, η Περιφέρεια Κεντρικής Μακεδονίας/Μητροπολιτική Ενότητα Θεσσαλονίκης, ο Φορέας Διαχείρισης Προστατευόμενων Περιοχών Θερμαϊκού Κόλπου, το Κεντρικό Λιμεναρχείο Θεσσαλονίκης, οι Τοπικοί Οργανισμοί Εγγείων Βελτιώσεων (ΤΟΕΒ) Χαλάστρας-</a:t>
            </a:r>
            <a:r>
              <a:rPr lang="el-GR" sz="7200" dirty="0" err="1" smtClean="0">
                <a:solidFill>
                  <a:schemeClr val="tx1"/>
                </a:solidFill>
              </a:rPr>
              <a:t>Καλοχωρίου</a:t>
            </a:r>
            <a:r>
              <a:rPr lang="el-GR" sz="7200" dirty="0" smtClean="0">
                <a:solidFill>
                  <a:schemeClr val="tx1"/>
                </a:solidFill>
              </a:rPr>
              <a:t> και </a:t>
            </a:r>
            <a:r>
              <a:rPr lang="el-GR" sz="7200" dirty="0" err="1" smtClean="0">
                <a:solidFill>
                  <a:schemeClr val="tx1"/>
                </a:solidFill>
              </a:rPr>
              <a:t>Κυμίνων</a:t>
            </a:r>
            <a:r>
              <a:rPr lang="el-GR" sz="7200" dirty="0" smtClean="0">
                <a:solidFill>
                  <a:schemeClr val="tx1"/>
                </a:solidFill>
              </a:rPr>
              <a:t>-</a:t>
            </a:r>
            <a:r>
              <a:rPr lang="el-GR" sz="7200" dirty="0" err="1" smtClean="0">
                <a:solidFill>
                  <a:schemeClr val="tx1"/>
                </a:solidFill>
              </a:rPr>
              <a:t>Μαλγάρων</a:t>
            </a:r>
            <a:r>
              <a:rPr lang="el-GR" sz="7200" dirty="0" smtClean="0">
                <a:solidFill>
                  <a:schemeClr val="tx1"/>
                </a:solidFill>
              </a:rPr>
              <a:t>, το Μουσείο Γουλανδρή Φυσικής Ιστορίας-Ελληνικό Κέντρο Βιοτόπων/</a:t>
            </a:r>
            <a:r>
              <a:rPr lang="el-GR" sz="7200" dirty="0" err="1" smtClean="0">
                <a:solidFill>
                  <a:schemeClr val="tx1"/>
                </a:solidFill>
              </a:rPr>
              <a:t>Υροτόπων</a:t>
            </a:r>
            <a:r>
              <a:rPr lang="el-GR" sz="7200" dirty="0" smtClean="0">
                <a:solidFill>
                  <a:schemeClr val="tx1"/>
                </a:solidFill>
              </a:rPr>
              <a:t> (ΜΦΓΙ-ΕΚΒΥ), ο </a:t>
            </a:r>
            <a:r>
              <a:rPr lang="el-GR" sz="7200" dirty="0" err="1" smtClean="0">
                <a:solidFill>
                  <a:schemeClr val="tx1"/>
                </a:solidFill>
              </a:rPr>
              <a:t>Μυδοκαλλιεργητικός</a:t>
            </a:r>
            <a:r>
              <a:rPr lang="el-GR" sz="7200" dirty="0" smtClean="0">
                <a:solidFill>
                  <a:schemeClr val="tx1"/>
                </a:solidFill>
              </a:rPr>
              <a:t> Σύλλογος «Ο ΑΞΙΟΣ», το Σωματείο Κτηνοτρόφων Αξιού, οι δύο Αγροτικοί Συνεταιρισμοί </a:t>
            </a:r>
            <a:r>
              <a:rPr lang="el-GR" sz="7200" dirty="0" err="1" smtClean="0">
                <a:solidFill>
                  <a:schemeClr val="tx1"/>
                </a:solidFill>
              </a:rPr>
              <a:t>Ορυζοπαραγωγών</a:t>
            </a:r>
            <a:r>
              <a:rPr lang="el-GR" sz="7200" dirty="0" smtClean="0">
                <a:solidFill>
                  <a:schemeClr val="tx1"/>
                </a:solidFill>
              </a:rPr>
              <a:t> Χαλάστρας, το Δίκτυο Περιοχής Οργανωμένης Ανάπτυξης Υδατοκαλλιεργειών (ΠΟΑΥ), η περιβαλλοντική οργάνωση ΑΜΚΕ </a:t>
            </a:r>
            <a:r>
              <a:rPr lang="el-GR" sz="7200" dirty="0" err="1" smtClean="0">
                <a:solidFill>
                  <a:schemeClr val="tx1"/>
                </a:solidFill>
              </a:rPr>
              <a:t>iSea</a:t>
            </a:r>
            <a:r>
              <a:rPr lang="el-GR" sz="7200" dirty="0" smtClean="0">
                <a:solidFill>
                  <a:schemeClr val="tx1"/>
                </a:solidFill>
              </a:rPr>
              <a:t> και ο Ελληνικός Γεωργικός Οργανισμός ΕΛΓΟ ΔΗΜΗΤΡΑ.</a:t>
            </a:r>
          </a:p>
          <a:p>
            <a:endParaRPr lang="en-US" sz="7200" dirty="0" smtClean="0">
              <a:solidFill>
                <a:schemeClr val="tx1"/>
              </a:solidFill>
            </a:endParaRPr>
          </a:p>
          <a:p>
            <a:endParaRPr lang="el-GR" sz="5600" dirty="0" smtClean="0">
              <a:solidFill>
                <a:schemeClr val="tx1"/>
              </a:solidFill>
            </a:endParaRPr>
          </a:p>
          <a:p>
            <a:endParaRPr lang="el-GR" dirty="0"/>
          </a:p>
        </p:txBody>
      </p:sp>
      <p:pic>
        <p:nvPicPr>
          <p:cNvPr id="4" name="Imag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bwMode="auto">
          <a:xfrm>
            <a:off x="0" y="214290"/>
            <a:ext cx="3295291" cy="857256"/>
          </a:xfrm>
          <a:prstGeom prst="rect">
            <a:avLst/>
          </a:prstGeom>
        </p:spPr>
      </p:pic>
      <p:pic>
        <p:nvPicPr>
          <p:cNvPr id="5" name="4 - Εικόνα"/>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3286116" y="0"/>
            <a:ext cx="1785950" cy="857256"/>
          </a:xfrm>
          <a:prstGeom prst="rect">
            <a:avLst/>
          </a:prstGeom>
        </p:spPr>
      </p:pic>
      <p:pic>
        <p:nvPicPr>
          <p:cNvPr id="6" name="5 - Εικόνα"/>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5786446" y="0"/>
            <a:ext cx="2071702" cy="78581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571868" y="214290"/>
            <a:ext cx="1367682" cy="369332"/>
          </a:xfrm>
          <a:prstGeom prst="rect">
            <a:avLst/>
          </a:prstGeom>
        </p:spPr>
        <p:txBody>
          <a:bodyPr wrap="none">
            <a:spAutoFit/>
          </a:bodyPr>
          <a:lstStyle/>
          <a:p>
            <a:r>
              <a:rPr lang="en-US" dirty="0" smtClean="0"/>
              <a:t>POSBEMED2</a:t>
            </a:r>
            <a:endParaRPr lang="el-GR" dirty="0"/>
          </a:p>
        </p:txBody>
      </p:sp>
      <p:sp>
        <p:nvSpPr>
          <p:cNvPr id="3" name="2 - Ορθογώνιο"/>
          <p:cNvSpPr/>
          <p:nvPr/>
        </p:nvSpPr>
        <p:spPr>
          <a:xfrm>
            <a:off x="642910" y="714356"/>
            <a:ext cx="7500990" cy="5078313"/>
          </a:xfrm>
          <a:prstGeom prst="rect">
            <a:avLst/>
          </a:prstGeom>
        </p:spPr>
        <p:txBody>
          <a:bodyPr wrap="square">
            <a:spAutoFit/>
          </a:bodyPr>
          <a:lstStyle/>
          <a:p>
            <a:r>
              <a:rPr lang="el-GR" dirty="0" smtClean="0"/>
              <a:t>Η Περιφέρεια Κεντρικής Μακεδονίας, σας προσκαλεί στο εργαστήριο που διοργανώνει στο πλαίσιο του έργου "Διακυβέρνηση και Διαχείριση των Συστημάτων </a:t>
            </a:r>
            <a:r>
              <a:rPr lang="el-GR" dirty="0" err="1" smtClean="0"/>
              <a:t>Ποσειδωνίας</a:t>
            </a:r>
            <a:r>
              <a:rPr lang="el-GR" dirty="0" smtClean="0"/>
              <a:t> και </a:t>
            </a:r>
            <a:r>
              <a:rPr lang="el-GR" dirty="0" err="1" smtClean="0"/>
              <a:t>Αμμοθινών</a:t>
            </a:r>
            <a:r>
              <a:rPr lang="el-GR" dirty="0" smtClean="0"/>
              <a:t> στη Μεσόγειο</a:t>
            </a:r>
            <a:r>
              <a:rPr lang="en-US" dirty="0" smtClean="0"/>
              <a:t>.</a:t>
            </a:r>
          </a:p>
          <a:p>
            <a:r>
              <a:rPr lang="el-GR" dirty="0" smtClean="0"/>
              <a:t>ΣΤΟΧΟΙ</a:t>
            </a:r>
            <a:endParaRPr lang="en-US" dirty="0" smtClean="0"/>
          </a:p>
          <a:p>
            <a:r>
              <a:rPr lang="el-GR" dirty="0" smtClean="0"/>
              <a:t>Ενίσχυση της διατήρησης των φυσικών πόρων και της λειτουργικότητας των οικολογικών διαδικασιών. Ανάπτυξη ενός μεθοδολογικού πλαισίου οδηγιών για την αξιολόγηση και ανάπτυξη καινοτόμων προσεγγίσεων διαχείρισης των παράκτιων περιοχών. Ενίσχυση της λειτουργικότητας και της αντοχής των προστατευόμενων περιοχών στις επιπτώσεις της κλιματικής αλλαγής. Παροχή μέτρων για την αποκατάσταση του περιβάλλοντος της </a:t>
            </a:r>
            <a:r>
              <a:rPr lang="el-GR" dirty="0" err="1" smtClean="0"/>
              <a:t>Ποσειδωνίας</a:t>
            </a:r>
            <a:r>
              <a:rPr lang="el-GR" dirty="0" smtClean="0"/>
              <a:t> και συμβολή στην καθιέρωση και ενίσχυση της διαχείρισης σε παράκτιες και θαλάσσιες προστατευόμενες περιοχές. Ανάπτυξη του πλαισίου για τη διάδοση και την αξιοποίηση των βέλτιστων πρακτικών λήψης αποφάσεων και πολιτικής για τη διασφάλιση της διατήρησης της </a:t>
            </a:r>
            <a:r>
              <a:rPr lang="el-GR" dirty="0" err="1" smtClean="0"/>
              <a:t>Ποσειδωνίας</a:t>
            </a:r>
            <a:r>
              <a:rPr lang="el-GR" dirty="0" smtClean="0"/>
              <a:t> με συνεργασίες για την αειφόρο διαχείριση των παράκτιων συστημάτων σε προστατευόμενες περιοχές με </a:t>
            </a:r>
            <a:r>
              <a:rPr lang="el-GR" dirty="0" err="1" smtClean="0"/>
              <a:t>θημώνες</a:t>
            </a:r>
            <a:r>
              <a:rPr lang="el-GR" dirty="0" smtClean="0"/>
              <a:t> και λιβάδια </a:t>
            </a:r>
            <a:r>
              <a:rPr lang="el-GR" dirty="0" err="1" smtClean="0"/>
              <a:t>Ποσειδωνίας</a:t>
            </a:r>
            <a:r>
              <a:rPr lang="el-GR" dirty="0" smtClean="0"/>
              <a:t>.</a:t>
            </a:r>
            <a:endParaRPr lang="en-US" dirty="0" smtClean="0"/>
          </a:p>
          <a:p>
            <a:endParaRPr lang="en-US" dirty="0" smtClean="0"/>
          </a:p>
          <a:p>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rxeia\Desktop\ΠΟΣΕΙΔΩΝΙΑ.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rxeia\Desktop\%CE%BC%CE%B7%CF%87%CE%B1%CE%BD%CE%BF%CF%84%CF%81%CE%B1%CF%84%CE%B5%CF%83 %CE%BC%CE%B7%CF%87%CE%B1%CE%BD%CE%B9%CF%89%CE%BD%CE%B1.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D:\arxeia\Desktop\%CE%BC%CE%B7%CF%87%CE%B1%CE%BD%CE%BF%CF%84%CF%81%CE%B1%CF%84%CE%B5%CF%83 %CE%BC%CE%B7%CF%87%CE%B1%CE%BD%CE%B9%CF%89%CE%BD%CE%B1.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D:\arxeia\Desktop\%CE%BC%CE%B7%CF%87%CE%B1%CE%BD%CE%BF%CF%84%CF%81%CE%B1%CF%84%CE%B5%CF%83 %CE%BC%CE%B7%CF%87%CE%B1%CE%BD%CE%B9%CF%89%CE%BD%CE%B1.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 name="4 - Ορθογώνιο"/>
          <p:cNvSpPr/>
          <p:nvPr/>
        </p:nvSpPr>
        <p:spPr>
          <a:xfrm>
            <a:off x="785786" y="428604"/>
            <a:ext cx="7643866" cy="707886"/>
          </a:xfrm>
          <a:prstGeom prst="rect">
            <a:avLst/>
          </a:prstGeom>
        </p:spPr>
        <p:txBody>
          <a:bodyPr wrap="square">
            <a:spAutoFit/>
          </a:bodyPr>
          <a:lstStyle/>
          <a:p>
            <a:r>
              <a:rPr lang="el-GR" sz="2000" i="1" smtClean="0"/>
              <a:t> Φορείς </a:t>
            </a:r>
            <a:r>
              <a:rPr lang="el-GR" sz="2000" i="1" dirty="0" smtClean="0"/>
              <a:t>Διαχείρισης με περιοχές εποπτείας Θαλάσσιων Προστατευόμενων Περιοχών </a:t>
            </a:r>
            <a:endParaRPr lang="el-GR" sz="2000" dirty="0"/>
          </a:p>
        </p:txBody>
      </p:sp>
      <p:sp>
        <p:nvSpPr>
          <p:cNvPr id="1031" name="Rectangle 7"/>
          <p:cNvSpPr>
            <a:spLocks noChangeArrowheads="1"/>
          </p:cNvSpPr>
          <p:nvPr/>
        </p:nvSpPr>
        <p:spPr bwMode="auto">
          <a:xfrm>
            <a:off x="428564" y="1214422"/>
            <a:ext cx="8715436"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l-GR" b="0" i="0" u="none" strike="noStrike" cap="none" normalizeH="0" baseline="0" dirty="0" smtClean="0">
                <a:ln>
                  <a:noFill/>
                </a:ln>
                <a:solidFill>
                  <a:schemeClr val="tx1"/>
                </a:solidFill>
                <a:effectLst/>
                <a:latin typeface="+mj-lt"/>
                <a:ea typeface="Times New Roman" pitchFamily="18" charset="0"/>
                <a:cs typeface="Calibri" pitchFamily="34" charset="0"/>
              </a:rPr>
              <a:t>Θα πρέπει να γίνει άμεση </a:t>
            </a:r>
            <a:r>
              <a:rPr kumimoji="0" lang="el-GR" b="0" i="0" u="none" strike="noStrike" cap="none" normalizeH="0" baseline="0" dirty="0" err="1" smtClean="0">
                <a:ln>
                  <a:noFill/>
                </a:ln>
                <a:solidFill>
                  <a:schemeClr val="tx1"/>
                </a:solidFill>
                <a:effectLst/>
                <a:latin typeface="+mj-lt"/>
                <a:ea typeface="Times New Roman" pitchFamily="18" charset="0"/>
                <a:cs typeface="Calibri" pitchFamily="34" charset="0"/>
              </a:rPr>
              <a:t>χωροθέτηση</a:t>
            </a:r>
            <a:r>
              <a:rPr kumimoji="0" lang="el-GR" b="0" i="0" u="none" strike="noStrike" cap="none" normalizeH="0" baseline="0" dirty="0" smtClean="0">
                <a:ln>
                  <a:noFill/>
                </a:ln>
                <a:solidFill>
                  <a:schemeClr val="tx1"/>
                </a:solidFill>
                <a:effectLst/>
                <a:latin typeface="+mj-lt"/>
                <a:ea typeface="Times New Roman" pitchFamily="18" charset="0"/>
                <a:cs typeface="Calibri" pitchFamily="34" charset="0"/>
              </a:rPr>
              <a:t> αλιευτικών δραστηριοτήτων (επαγγελματικών και ερασιτεχνικών) σε ΘΠΠ</a:t>
            </a:r>
            <a:endParaRPr kumimoji="0" lang="el-GR"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l-GR" b="0" i="0" u="none" strike="noStrike" cap="none" normalizeH="0" baseline="0" dirty="0" smtClean="0">
                <a:ln>
                  <a:noFill/>
                </a:ln>
                <a:solidFill>
                  <a:schemeClr val="tx1"/>
                </a:solidFill>
                <a:effectLst/>
                <a:latin typeface="+mj-lt"/>
                <a:ea typeface="Times New Roman" pitchFamily="18" charset="0"/>
                <a:cs typeface="Calibri" pitchFamily="34" charset="0"/>
              </a:rPr>
              <a:t>Η θεσμοθέτηση ρυθμίσεων αλιείας είναι αναγκαία στις ΘΠΠ και αποδίδει </a:t>
            </a:r>
            <a:endParaRPr kumimoji="0" lang="el-GR"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l-GR" b="0" i="0" u="none" strike="noStrike" cap="none" normalizeH="0" baseline="0" dirty="0" smtClean="0">
                <a:ln>
                  <a:noFill/>
                </a:ln>
                <a:solidFill>
                  <a:schemeClr val="tx1"/>
                </a:solidFill>
                <a:effectLst/>
                <a:latin typeface="+mj-lt"/>
                <a:ea typeface="Times New Roman" pitchFamily="18" charset="0"/>
                <a:cs typeface="Calibri" pitchFamily="34" charset="0"/>
              </a:rPr>
              <a:t>Έλεγχος αλιείας και αποτελεσματική φύλαξη των ΘΠΠ: Απαιτείται καλύτερη συνεργασία και ευελιξία με ΦΔΠΠ, ψαράδες, διευθύνσεις αλιείας, λιμεναρχεία, αρμόδιες υπηρεσίες και εφαρμογή της νομοθεσίας </a:t>
            </a:r>
            <a:endParaRPr kumimoji="0" lang="el-GR"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l-GR" b="0" i="0" u="none" strike="noStrike" cap="none" normalizeH="0" baseline="0" dirty="0" smtClean="0">
                <a:ln>
                  <a:noFill/>
                </a:ln>
                <a:solidFill>
                  <a:schemeClr val="tx1"/>
                </a:solidFill>
                <a:effectLst/>
                <a:latin typeface="+mj-lt"/>
                <a:ea typeface="Times New Roman" pitchFamily="18" charset="0"/>
                <a:cs typeface="Calibri" pitchFamily="34" charset="0"/>
              </a:rPr>
              <a:t>Κρίνεται αναγκαία η καταγραφή των αλιευμάτων (σύνθεση και ποσότητα) ανά αλιευτικό εργαλείο και της αλιευτικής προσπάθειας στα ΘΠΠ</a:t>
            </a:r>
            <a:endParaRPr kumimoji="0" lang="el-GR"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l-GR" b="0" i="0" u="none" strike="noStrike" cap="none" normalizeH="0" baseline="0" dirty="0" smtClean="0">
                <a:ln>
                  <a:noFill/>
                </a:ln>
                <a:solidFill>
                  <a:schemeClr val="tx1"/>
                </a:solidFill>
                <a:effectLst/>
                <a:latin typeface="+mj-lt"/>
                <a:ea typeface="Times New Roman" pitchFamily="18" charset="0"/>
                <a:cs typeface="Calibri" pitchFamily="34" charset="0"/>
              </a:rPr>
              <a:t>Να δημιουργηθεί σύστημα πιστοποίησης προϊόντων και υπηρεσιών (αλιευτικός τουρισμός) </a:t>
            </a:r>
            <a:endParaRPr kumimoji="0" lang="el-GR"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l-GR" b="0" i="0" u="none" strike="noStrike" cap="none" normalizeH="0" baseline="0" dirty="0" smtClean="0">
                <a:ln>
                  <a:noFill/>
                </a:ln>
                <a:solidFill>
                  <a:schemeClr val="tx1"/>
                </a:solidFill>
                <a:effectLst/>
                <a:latin typeface="+mj-lt"/>
                <a:ea typeface="Times New Roman" pitchFamily="18" charset="0"/>
                <a:cs typeface="Calibri" pitchFamily="34" charset="0"/>
              </a:rPr>
              <a:t>Πρέπει να επανέλθει η άδεια της ερασιτεχνικής – εκφράζονται ανησυχίες για τις επιπτώσεις της στις ΘΠΠ</a:t>
            </a:r>
            <a:endParaRPr kumimoji="0" lang="el-GR"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l-GR" b="0" i="0" u="none" strike="noStrike" cap="none" normalizeH="0" baseline="0" dirty="0" smtClean="0">
                <a:ln>
                  <a:noFill/>
                </a:ln>
                <a:solidFill>
                  <a:schemeClr val="tx1"/>
                </a:solidFill>
                <a:effectLst/>
                <a:latin typeface="+mj-lt"/>
                <a:ea typeface="Times New Roman" pitchFamily="18" charset="0"/>
                <a:cs typeface="Calibri" pitchFamily="34" charset="0"/>
              </a:rPr>
              <a:t>Να εφαρμοστεί σύστημα καταγραφής και αποζημιώσεων για απώλεια εισοδήματος από θαλάσσια είδη </a:t>
            </a:r>
            <a:endParaRPr kumimoji="0" lang="el-GR"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l-GR" b="0" i="0" u="none" strike="noStrike" cap="none" normalizeH="0" baseline="0" dirty="0" smtClean="0">
                <a:ln>
                  <a:noFill/>
                </a:ln>
                <a:solidFill>
                  <a:schemeClr val="tx1"/>
                </a:solidFill>
                <a:effectLst/>
                <a:latin typeface="+mj-lt"/>
                <a:ea typeface="Times New Roman" pitchFamily="18" charset="0"/>
                <a:cs typeface="Calibri" pitchFamily="34" charset="0"/>
              </a:rPr>
              <a:t>Οι ψαράδες σημειώνουν ότι η ερασιτεχνική αλιεία  πρέπει να απαγορευτεί σε όλες τις ΘΠΠ. Στις νέες δε ΠΠ θα πρέπει να δοθεί μια διετής παράταση με ζώνες μη απαγόρευσης της ερασιτεχνικής αλιείας μέχρι να ρυθμιστεί οριστικά το ζήτημα</a:t>
            </a:r>
            <a:endParaRPr kumimoji="0" lang="el-GR"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285720" y="642918"/>
          <a:ext cx="8572559" cy="5770280"/>
        </p:xfrm>
        <a:graphic>
          <a:graphicData uri="http://schemas.openxmlformats.org/drawingml/2006/table">
            <a:tbl>
              <a:tblPr/>
              <a:tblGrid>
                <a:gridCol w="445819"/>
                <a:gridCol w="1235474"/>
                <a:gridCol w="247533"/>
                <a:gridCol w="848075"/>
                <a:gridCol w="723561"/>
                <a:gridCol w="1875597"/>
                <a:gridCol w="1914402"/>
                <a:gridCol w="722637"/>
                <a:gridCol w="559461"/>
              </a:tblGrid>
              <a:tr h="376240">
                <a:tc>
                  <a:txBody>
                    <a:bodyPr/>
                    <a:lstStyle/>
                    <a:p>
                      <a:pPr algn="ctr" fontAlgn="ctr"/>
                      <a:r>
                        <a:rPr lang="el-GR" sz="1100" b="1" i="0" u="none" strike="noStrike" dirty="0">
                          <a:solidFill>
                            <a:srgbClr val="000000"/>
                          </a:solidFill>
                          <a:latin typeface="Calibri"/>
                        </a:rPr>
                        <a:t>1</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39</a:t>
                      </a:r>
                    </a:p>
                  </a:txBody>
                  <a:tcPr marL="0" marR="0" marT="0" marB="0" anchor="ctr">
                    <a:lnL>
                      <a:noFill/>
                    </a:lnL>
                    <a:lnR>
                      <a:noFill/>
                    </a:lnR>
                    <a:lnT>
                      <a:noFill/>
                    </a:lnT>
                    <a:lnB>
                      <a:noFill/>
                    </a:lnB>
                  </a:tcPr>
                </a:tc>
                <a:tc>
                  <a:txBody>
                    <a:bodyPr/>
                    <a:lstStyle/>
                    <a:p>
                      <a:pPr algn="l" fontAlgn="ctr"/>
                      <a:r>
                        <a:rPr lang="en-US" sz="1100" b="0" i="0" u="none" strike="noStrike">
                          <a:solidFill>
                            <a:srgbClr val="000000"/>
                          </a:solidFill>
                          <a:latin typeface="Calibri"/>
                        </a:rPr>
                        <a:t>GR1210002</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ΕΖΔ</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ΣΤΕΝΑ ΑΛΙΑΚΜΟΝΑ</a:t>
                      </a:r>
                    </a:p>
                  </a:txBody>
                  <a:tcPr marL="0" marR="0" marT="0" marB="0" anchor="ctr">
                    <a:lnL>
                      <a:noFill/>
                    </a:lnL>
                    <a:lnR>
                      <a:noFill/>
                    </a:lnR>
                    <a:lnT>
                      <a:noFill/>
                    </a:lnT>
                    <a:lnB>
                      <a:noFill/>
                    </a:lnB>
                  </a:tcPr>
                </a:tc>
                <a:tc>
                  <a:txBody>
                    <a:bodyPr/>
                    <a:lstStyle/>
                    <a:p>
                      <a:pPr algn="l" fontAlgn="ctr"/>
                      <a:r>
                        <a:rPr lang="en-US" sz="1100" b="0" i="0" u="none" strike="noStrike">
                          <a:solidFill>
                            <a:srgbClr val="000000"/>
                          </a:solidFill>
                          <a:latin typeface="Calibri"/>
                        </a:rPr>
                        <a:t>STENA ALIAKMONA</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3623,73</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dirty="0">
                          <a:solidFill>
                            <a:srgbClr val="000000"/>
                          </a:solidFill>
                          <a:latin typeface="Calibri"/>
                        </a:rPr>
                        <a:t>2</a:t>
                      </a:r>
                    </a:p>
                  </a:txBody>
                  <a:tcPr marL="0" marR="0" marT="0" marB="0" anchor="ctr">
                    <a:lnL>
                      <a:noFill/>
                    </a:lnL>
                    <a:lnR>
                      <a:noFill/>
                    </a:lnR>
                    <a:lnT>
                      <a:noFill/>
                    </a:lnT>
                    <a:lnB>
                      <a:noFill/>
                    </a:lnB>
                  </a:tcPr>
                </a:tc>
                <a:tc>
                  <a:txBody>
                    <a:bodyPr/>
                    <a:lstStyle/>
                    <a:p>
                      <a:pPr algn="l" fontAlgn="ctr"/>
                      <a:r>
                        <a:rPr lang="el-GR" sz="1100" b="0" i="0" u="none" strike="noStrike" dirty="0">
                          <a:solidFill>
                            <a:srgbClr val="0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41</a:t>
                      </a:r>
                    </a:p>
                  </a:txBody>
                  <a:tcPr marL="0" marR="0" marT="0" marB="0" anchor="ctr">
                    <a:lnL>
                      <a:noFill/>
                    </a:lnL>
                    <a:lnR>
                      <a:noFill/>
                    </a:lnR>
                    <a:lnT>
                      <a:noFill/>
                    </a:lnT>
                    <a:lnB>
                      <a:noFill/>
                    </a:lnB>
                  </a:tcPr>
                </a:tc>
                <a:tc>
                  <a:txBody>
                    <a:bodyPr/>
                    <a:lstStyle/>
                    <a:p>
                      <a:pPr algn="l" fontAlgn="ctr"/>
                      <a:r>
                        <a:rPr lang="en-US" sz="1100" b="0" i="0" u="none" strike="noStrike">
                          <a:solidFill>
                            <a:srgbClr val="000000"/>
                          </a:solidFill>
                          <a:latin typeface="Calibri"/>
                        </a:rPr>
                        <a:t>GR1220002</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ΕΖΔ - πΤΚΣ</a:t>
                      </a:r>
                    </a:p>
                  </a:txBody>
                  <a:tcPr marL="0" marR="0" marT="0" marB="0" anchor="ctr">
                    <a:lnL>
                      <a:noFill/>
                    </a:lnL>
                    <a:lnR>
                      <a:noFill/>
                    </a:lnR>
                    <a:lnT>
                      <a:noFill/>
                    </a:lnT>
                    <a:lnB>
                      <a:noFill/>
                    </a:lnB>
                  </a:tcPr>
                </a:tc>
                <a:tc>
                  <a:txBody>
                    <a:bodyPr/>
                    <a:lstStyle/>
                    <a:p>
                      <a:pPr algn="l" fontAlgn="ctr"/>
                      <a:r>
                        <a:rPr lang="el-GR" sz="1100" b="0" i="0" u="none" strike="noStrike" dirty="0">
                          <a:solidFill>
                            <a:srgbClr val="000000"/>
                          </a:solidFill>
                          <a:latin typeface="Calibri"/>
                        </a:rPr>
                        <a:t>ΔΕΛΤΑ ΑΞΙΟΥ - ΛΟΥΔΙΑ -ΑΛΙΑΚΜΟΝΑ - ΕΥΡΥΤΕΡΗ ΠΕΡΙΟΧΗ - ΑΞΙΟΥΠΟΛΗ</a:t>
                      </a:r>
                    </a:p>
                  </a:txBody>
                  <a:tcPr marL="0" marR="0" marT="0" marB="0" anchor="ctr">
                    <a:lnL>
                      <a:noFill/>
                    </a:lnL>
                    <a:lnR>
                      <a:noFill/>
                    </a:lnR>
                    <a:lnT>
                      <a:noFill/>
                    </a:lnT>
                    <a:lnB>
                      <a:noFill/>
                    </a:lnB>
                  </a:tcPr>
                </a:tc>
                <a:tc>
                  <a:txBody>
                    <a:bodyPr/>
                    <a:lstStyle/>
                    <a:p>
                      <a:pPr algn="l" fontAlgn="ctr"/>
                      <a:r>
                        <a:rPr lang="en-US" sz="1100" b="0" i="0" u="none" strike="noStrike">
                          <a:solidFill>
                            <a:srgbClr val="000000"/>
                          </a:solidFill>
                          <a:latin typeface="Calibri"/>
                        </a:rPr>
                        <a:t>DELTA AXIOU - LOUDIA - ALIAKMONA - EVRYTERI PERIOCHI - AXIOUPOLI</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43050,35</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dirty="0">
                          <a:solidFill>
                            <a:srgbClr val="C00000"/>
                          </a:solidFill>
                          <a:latin typeface="Calibri"/>
                        </a:rPr>
                        <a:t>3</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43</a:t>
                      </a:r>
                    </a:p>
                  </a:txBody>
                  <a:tcPr marL="0" marR="0" marT="0" marB="0" anchor="ctr">
                    <a:lnL>
                      <a:noFill/>
                    </a:lnL>
                    <a:lnR>
                      <a:noFill/>
                    </a:lnR>
                    <a:lnT>
                      <a:noFill/>
                    </a:lnT>
                    <a:lnB>
                      <a:noFill/>
                    </a:lnB>
                  </a:tcPr>
                </a:tc>
                <a:tc>
                  <a:txBody>
                    <a:bodyPr/>
                    <a:lstStyle/>
                    <a:p>
                      <a:pPr algn="l" fontAlgn="ctr"/>
                      <a:r>
                        <a:rPr lang="en-US" sz="1100" b="0" i="0" u="none" strike="noStrike" dirty="0">
                          <a:solidFill>
                            <a:srgbClr val="C00000"/>
                          </a:solidFill>
                          <a:latin typeface="Calibri"/>
                        </a:rPr>
                        <a:t>GR1220005</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ΕΖΔ - ΖΕΠ</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ΛΙΜΝΟΘΑΛΑΣΣΑ ΑΓΓΕΛΟΧΩΡΙΟΥ</a:t>
                      </a:r>
                    </a:p>
                  </a:txBody>
                  <a:tcPr marL="0" marR="0" marT="0" marB="0" anchor="ctr">
                    <a:lnL>
                      <a:noFill/>
                    </a:lnL>
                    <a:lnR>
                      <a:noFill/>
                    </a:lnR>
                    <a:lnT>
                      <a:noFill/>
                    </a:lnT>
                    <a:lnB>
                      <a:noFill/>
                    </a:lnB>
                  </a:tcPr>
                </a:tc>
                <a:tc>
                  <a:txBody>
                    <a:bodyPr/>
                    <a:lstStyle/>
                    <a:p>
                      <a:pPr algn="l" fontAlgn="ctr"/>
                      <a:r>
                        <a:rPr lang="en-US" sz="1100" b="0" i="0" u="none" strike="noStrike" dirty="0">
                          <a:solidFill>
                            <a:srgbClr val="C00000"/>
                          </a:solidFill>
                          <a:latin typeface="Calibri"/>
                        </a:rPr>
                        <a:t>LIMNOTHALASSA ANGELOCHORIOU</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377,2</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a:solidFill>
                            <a:srgbClr val="000000"/>
                          </a:solidFill>
                          <a:latin typeface="Calibri"/>
                        </a:rPr>
                        <a:t>4</a:t>
                      </a:r>
                    </a:p>
                  </a:txBody>
                  <a:tcPr marL="0" marR="0" marT="0" marB="0" anchor="ctr">
                    <a:lnL>
                      <a:noFill/>
                    </a:lnL>
                    <a:lnR>
                      <a:noFill/>
                    </a:lnR>
                    <a:lnT>
                      <a:noFill/>
                    </a:lnT>
                    <a:lnB>
                      <a:noFill/>
                    </a:lnB>
                  </a:tcPr>
                </a:tc>
                <a:tc>
                  <a:txBody>
                    <a:bodyPr/>
                    <a:lstStyle/>
                    <a:p>
                      <a:pPr algn="l" fontAlgn="ctr"/>
                      <a:r>
                        <a:rPr lang="el-GR" sz="1100" b="0" i="0" u="none" strike="noStrike" dirty="0">
                          <a:solidFill>
                            <a:srgbClr val="0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45</a:t>
                      </a:r>
                    </a:p>
                  </a:txBody>
                  <a:tcPr marL="0" marR="0" marT="0" marB="0" anchor="ctr">
                    <a:lnL>
                      <a:noFill/>
                    </a:lnL>
                    <a:lnR>
                      <a:noFill/>
                    </a:lnR>
                    <a:lnT>
                      <a:noFill/>
                    </a:lnT>
                    <a:lnB>
                      <a:noFill/>
                    </a:lnB>
                  </a:tcPr>
                </a:tc>
                <a:tc>
                  <a:txBody>
                    <a:bodyPr/>
                    <a:lstStyle/>
                    <a:p>
                      <a:pPr algn="l" fontAlgn="ctr"/>
                      <a:r>
                        <a:rPr lang="en-US" sz="1100" b="0" i="0" u="none" strike="noStrike">
                          <a:solidFill>
                            <a:srgbClr val="000000"/>
                          </a:solidFill>
                          <a:latin typeface="Calibri"/>
                        </a:rPr>
                        <a:t>GR1220010</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ΖΕΠ</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ΔΕΛΤΑ ΑΞΙΟΥ - ΛΟΥΔΙΑ - ΑΛΙΑΚΜΟΝΑ - ΑΛΥΚΗ ΚΙΤΡΟΥΣ</a:t>
                      </a:r>
                    </a:p>
                  </a:txBody>
                  <a:tcPr marL="0" marR="0" marT="0" marB="0" anchor="ctr">
                    <a:lnL>
                      <a:noFill/>
                    </a:lnL>
                    <a:lnR>
                      <a:noFill/>
                    </a:lnR>
                    <a:lnT>
                      <a:noFill/>
                    </a:lnT>
                    <a:lnB>
                      <a:noFill/>
                    </a:lnB>
                  </a:tcPr>
                </a:tc>
                <a:tc>
                  <a:txBody>
                    <a:bodyPr/>
                    <a:lstStyle/>
                    <a:p>
                      <a:pPr algn="l" fontAlgn="ctr"/>
                      <a:r>
                        <a:rPr lang="en-US" sz="1100" b="0" i="0" u="none" strike="noStrike">
                          <a:solidFill>
                            <a:srgbClr val="000000"/>
                          </a:solidFill>
                          <a:latin typeface="Calibri"/>
                        </a:rPr>
                        <a:t>DELTA AXIOU - LOUDIA - ALIAKMONA - ALYKI KITROUS</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29647,09</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dirty="0">
                          <a:solidFill>
                            <a:srgbClr val="C00000"/>
                          </a:solidFill>
                          <a:latin typeface="Calibri"/>
                        </a:rPr>
                        <a:t>5</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46</a:t>
                      </a:r>
                    </a:p>
                  </a:txBody>
                  <a:tcPr marL="0" marR="0" marT="0" marB="0" anchor="ctr">
                    <a:lnL>
                      <a:noFill/>
                    </a:lnL>
                    <a:lnR>
                      <a:noFill/>
                    </a:lnR>
                    <a:lnT>
                      <a:noFill/>
                    </a:lnT>
                    <a:lnB>
                      <a:noFill/>
                    </a:lnB>
                  </a:tcPr>
                </a:tc>
                <a:tc>
                  <a:txBody>
                    <a:bodyPr/>
                    <a:lstStyle/>
                    <a:p>
                      <a:pPr algn="l" fontAlgn="ctr"/>
                      <a:r>
                        <a:rPr lang="en-US" sz="1100" b="0" i="0" u="none" strike="noStrike" dirty="0">
                          <a:solidFill>
                            <a:srgbClr val="C00000"/>
                          </a:solidFill>
                          <a:latin typeface="Calibri"/>
                        </a:rPr>
                        <a:t>GR1220011</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ΖΕΠ</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ΛΙΜΝΟΘΑΛΑΣΣΑ ΕΠΑΝΩΜΗΣ</a:t>
                      </a:r>
                    </a:p>
                  </a:txBody>
                  <a:tcPr marL="0" marR="0" marT="0" marB="0" anchor="ctr">
                    <a:lnL>
                      <a:noFill/>
                    </a:lnL>
                    <a:lnR>
                      <a:noFill/>
                    </a:lnR>
                    <a:lnT>
                      <a:noFill/>
                    </a:lnT>
                    <a:lnB>
                      <a:noFill/>
                    </a:lnB>
                  </a:tcPr>
                </a:tc>
                <a:tc>
                  <a:txBody>
                    <a:bodyPr/>
                    <a:lstStyle/>
                    <a:p>
                      <a:pPr algn="l" fontAlgn="ctr"/>
                      <a:r>
                        <a:rPr lang="en-US" sz="1100" b="0" i="0" u="none" strike="noStrike">
                          <a:solidFill>
                            <a:srgbClr val="C00000"/>
                          </a:solidFill>
                          <a:latin typeface="Calibri"/>
                        </a:rPr>
                        <a:t>LIMNOTHALASSA EPANOMIS</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689,4</a:t>
                      </a:r>
                    </a:p>
                  </a:txBody>
                  <a:tcPr marL="0" marR="0" marT="0" marB="0" anchor="ctr">
                    <a:lnL>
                      <a:noFill/>
                    </a:lnL>
                    <a:lnR>
                      <a:noFill/>
                    </a:lnR>
                    <a:lnT>
                      <a:noFill/>
                    </a:lnT>
                    <a:lnB>
                      <a:noFill/>
                    </a:lnB>
                  </a:tcPr>
                </a:tc>
                <a:tc>
                  <a:txBody>
                    <a:bodyPr/>
                    <a:lstStyle/>
                    <a:p>
                      <a:pPr algn="l" fontAlgn="ctr"/>
                      <a:endParaRPr lang="el-GR" sz="1100" b="0" i="0" u="none" strike="noStrike">
                        <a:solidFill>
                          <a:srgbClr val="C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a:solidFill>
                            <a:srgbClr val="C00000"/>
                          </a:solidFill>
                          <a:latin typeface="Calibri"/>
                        </a:rPr>
                        <a:t>6</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47</a:t>
                      </a:r>
                    </a:p>
                  </a:txBody>
                  <a:tcPr marL="0" marR="0" marT="0" marB="0" anchor="ctr">
                    <a:lnL>
                      <a:noFill/>
                    </a:lnL>
                    <a:lnR>
                      <a:noFill/>
                    </a:lnR>
                    <a:lnT>
                      <a:noFill/>
                    </a:lnT>
                    <a:lnB>
                      <a:noFill/>
                    </a:lnB>
                  </a:tcPr>
                </a:tc>
                <a:tc>
                  <a:txBody>
                    <a:bodyPr/>
                    <a:lstStyle/>
                    <a:p>
                      <a:pPr algn="l" fontAlgn="ctr"/>
                      <a:r>
                        <a:rPr lang="en-US" sz="1100" b="0" i="0" u="none" strike="noStrike">
                          <a:solidFill>
                            <a:srgbClr val="C00000"/>
                          </a:solidFill>
                          <a:latin typeface="Calibri"/>
                        </a:rPr>
                        <a:t>GR1220012</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ΕΖΔ</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ΛΙΜΝΟΘΑΛΑΣΣΑ ΕΠΑΝΩΜΗΣ ΚΑΙ ΘΑΛΑΣΣΙΑ ΠΑΡΑΚΤΙΑ ΖΩΝΗ</a:t>
                      </a:r>
                    </a:p>
                  </a:txBody>
                  <a:tcPr marL="0" marR="0" marT="0" marB="0" anchor="ctr">
                    <a:lnL>
                      <a:noFill/>
                    </a:lnL>
                    <a:lnR>
                      <a:noFill/>
                    </a:lnR>
                    <a:lnT>
                      <a:noFill/>
                    </a:lnT>
                    <a:lnB>
                      <a:noFill/>
                    </a:lnB>
                  </a:tcPr>
                </a:tc>
                <a:tc>
                  <a:txBody>
                    <a:bodyPr/>
                    <a:lstStyle/>
                    <a:p>
                      <a:pPr algn="l" fontAlgn="ctr"/>
                      <a:r>
                        <a:rPr lang="fi-FI" sz="1100" b="0" i="0" u="none" strike="noStrike" dirty="0">
                          <a:solidFill>
                            <a:srgbClr val="C00000"/>
                          </a:solidFill>
                          <a:latin typeface="Calibri"/>
                        </a:rPr>
                        <a:t>LIMNOTHALASSA EPANOMIS KAI THALASSIA PARAKTIA ZONI</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830,38</a:t>
                      </a:r>
                    </a:p>
                  </a:txBody>
                  <a:tcPr marL="0" marR="0" marT="0" marB="0" anchor="ctr">
                    <a:lnL>
                      <a:noFill/>
                    </a:lnL>
                    <a:lnR>
                      <a:noFill/>
                    </a:lnR>
                    <a:lnT>
                      <a:noFill/>
                    </a:lnT>
                    <a:lnB>
                      <a:noFill/>
                    </a:lnB>
                  </a:tcPr>
                </a:tc>
                <a:tc>
                  <a:txBody>
                    <a:bodyPr/>
                    <a:lstStyle/>
                    <a:p>
                      <a:pPr algn="l" fontAlgn="ctr"/>
                      <a:endParaRPr lang="el-GR" sz="1100" b="0" i="0" u="none" strike="noStrike" dirty="0">
                        <a:solidFill>
                          <a:srgbClr val="C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a:solidFill>
                            <a:srgbClr val="000000"/>
                          </a:solidFill>
                          <a:latin typeface="Calibri"/>
                        </a:rPr>
                        <a:t>7</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48</a:t>
                      </a:r>
                    </a:p>
                  </a:txBody>
                  <a:tcPr marL="0" marR="0" marT="0" marB="0" anchor="ctr">
                    <a:lnL>
                      <a:noFill/>
                    </a:lnL>
                    <a:lnR>
                      <a:noFill/>
                    </a:lnR>
                    <a:lnT>
                      <a:noFill/>
                    </a:lnT>
                    <a:lnB>
                      <a:noFill/>
                    </a:lnB>
                  </a:tcPr>
                </a:tc>
                <a:tc>
                  <a:txBody>
                    <a:bodyPr/>
                    <a:lstStyle/>
                    <a:p>
                      <a:pPr algn="l" fontAlgn="ctr"/>
                      <a:r>
                        <a:rPr lang="en-US" sz="1100" b="0" i="0" u="none" strike="noStrike" dirty="0">
                          <a:solidFill>
                            <a:srgbClr val="000000"/>
                          </a:solidFill>
                          <a:latin typeface="Calibri"/>
                        </a:rPr>
                        <a:t>GR1230001</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ΕΖΔ</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ΛΙΜΝΗ ΠΙΚΡΟΛΙΜΝΗ</a:t>
                      </a:r>
                    </a:p>
                  </a:txBody>
                  <a:tcPr marL="0" marR="0" marT="0" marB="0" anchor="ctr">
                    <a:lnL>
                      <a:noFill/>
                    </a:lnL>
                    <a:lnR>
                      <a:noFill/>
                    </a:lnR>
                    <a:lnT>
                      <a:noFill/>
                    </a:lnT>
                    <a:lnB>
                      <a:noFill/>
                    </a:lnB>
                  </a:tcPr>
                </a:tc>
                <a:tc>
                  <a:txBody>
                    <a:bodyPr/>
                    <a:lstStyle/>
                    <a:p>
                      <a:pPr algn="l" fontAlgn="ctr"/>
                      <a:r>
                        <a:rPr lang="en-US" sz="1100" b="0" i="0" u="none" strike="noStrike" dirty="0">
                          <a:solidFill>
                            <a:srgbClr val="000000"/>
                          </a:solidFill>
                          <a:latin typeface="Calibri"/>
                        </a:rPr>
                        <a:t>LIMNI PIKROLIMNI</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1089,35</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a:solidFill>
                            <a:srgbClr val="000000"/>
                          </a:solidFill>
                          <a:latin typeface="Calibri"/>
                        </a:rPr>
                        <a:t>8</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51</a:t>
                      </a:r>
                    </a:p>
                  </a:txBody>
                  <a:tcPr marL="0" marR="0" marT="0" marB="0" anchor="ctr">
                    <a:lnL>
                      <a:noFill/>
                    </a:lnL>
                    <a:lnR>
                      <a:noFill/>
                    </a:lnR>
                    <a:lnT>
                      <a:noFill/>
                    </a:lnT>
                    <a:lnB>
                      <a:noFill/>
                    </a:lnB>
                  </a:tcPr>
                </a:tc>
                <a:tc>
                  <a:txBody>
                    <a:bodyPr/>
                    <a:lstStyle/>
                    <a:p>
                      <a:pPr algn="l" fontAlgn="ctr"/>
                      <a:r>
                        <a:rPr lang="en-US" sz="1100" b="0" i="0" u="none" strike="noStrike" dirty="0">
                          <a:solidFill>
                            <a:srgbClr val="000000"/>
                          </a:solidFill>
                          <a:latin typeface="Calibri"/>
                        </a:rPr>
                        <a:t>GR1230004</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ΖΕΠ</a:t>
                      </a:r>
                    </a:p>
                  </a:txBody>
                  <a:tcPr marL="0" marR="0" marT="0" marB="0" anchor="ctr">
                    <a:lnL>
                      <a:noFill/>
                    </a:lnL>
                    <a:lnR>
                      <a:noFill/>
                    </a:lnR>
                    <a:lnT>
                      <a:noFill/>
                    </a:lnT>
                    <a:lnB>
                      <a:noFill/>
                    </a:lnB>
                  </a:tcPr>
                </a:tc>
                <a:tc>
                  <a:txBody>
                    <a:bodyPr/>
                    <a:lstStyle/>
                    <a:p>
                      <a:pPr algn="l" fontAlgn="ctr"/>
                      <a:r>
                        <a:rPr lang="el-GR" sz="1100" b="0" i="0" u="none" strike="noStrike" dirty="0">
                          <a:solidFill>
                            <a:srgbClr val="000000"/>
                          </a:solidFill>
                          <a:latin typeface="Calibri"/>
                        </a:rPr>
                        <a:t>ΛΙΜΝΗ ΠΙΚΡΟΛΙΜΝΗ - ΞΗΛΟΚΕΡΑΤΕΑ</a:t>
                      </a:r>
                    </a:p>
                  </a:txBody>
                  <a:tcPr marL="0" marR="0" marT="0" marB="0" anchor="ctr">
                    <a:lnL>
                      <a:noFill/>
                    </a:lnL>
                    <a:lnR>
                      <a:noFill/>
                    </a:lnR>
                    <a:lnT>
                      <a:noFill/>
                    </a:lnT>
                    <a:lnB>
                      <a:noFill/>
                    </a:lnB>
                  </a:tcPr>
                </a:tc>
                <a:tc>
                  <a:txBody>
                    <a:bodyPr/>
                    <a:lstStyle/>
                    <a:p>
                      <a:pPr algn="l" fontAlgn="ctr"/>
                      <a:r>
                        <a:rPr lang="en-US" sz="1100" b="0" i="0" u="none" strike="noStrike" dirty="0">
                          <a:solidFill>
                            <a:srgbClr val="000000"/>
                          </a:solidFill>
                          <a:latin typeface="Calibri"/>
                        </a:rPr>
                        <a:t>LIMNI PIKROLIMNI - XILOKERATEA</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2012,31</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a:solidFill>
                            <a:srgbClr val="000000"/>
                          </a:solidFill>
                          <a:latin typeface="Calibri"/>
                        </a:rPr>
                        <a:t>9</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52</a:t>
                      </a:r>
                    </a:p>
                  </a:txBody>
                  <a:tcPr marL="0" marR="0" marT="0" marB="0" anchor="ctr">
                    <a:lnL>
                      <a:noFill/>
                    </a:lnL>
                    <a:lnR>
                      <a:noFill/>
                    </a:lnR>
                    <a:lnT>
                      <a:noFill/>
                    </a:lnT>
                    <a:lnB>
                      <a:noFill/>
                    </a:lnB>
                  </a:tcPr>
                </a:tc>
                <a:tc>
                  <a:txBody>
                    <a:bodyPr/>
                    <a:lstStyle/>
                    <a:p>
                      <a:pPr algn="l" fontAlgn="ctr"/>
                      <a:r>
                        <a:rPr lang="en-US" sz="1100" b="0" i="0" u="none" strike="noStrike" dirty="0">
                          <a:solidFill>
                            <a:srgbClr val="000000"/>
                          </a:solidFill>
                          <a:latin typeface="Calibri"/>
                        </a:rPr>
                        <a:t>GR1230005</a:t>
                      </a:r>
                    </a:p>
                  </a:txBody>
                  <a:tcPr marL="0" marR="0" marT="0" marB="0" anchor="ctr">
                    <a:lnL>
                      <a:noFill/>
                    </a:lnL>
                    <a:lnR>
                      <a:noFill/>
                    </a:lnR>
                    <a:lnT>
                      <a:noFill/>
                    </a:lnT>
                    <a:lnB>
                      <a:noFill/>
                    </a:lnB>
                  </a:tcPr>
                </a:tc>
                <a:tc>
                  <a:txBody>
                    <a:bodyPr/>
                    <a:lstStyle/>
                    <a:p>
                      <a:pPr algn="l" fontAlgn="ctr"/>
                      <a:r>
                        <a:rPr lang="el-GR" sz="1100" b="0" i="0" u="none" strike="noStrike" dirty="0">
                          <a:solidFill>
                            <a:srgbClr val="000000"/>
                          </a:solidFill>
                          <a:latin typeface="Calibri"/>
                        </a:rPr>
                        <a:t>ΖΕΠ</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ΠΕΡΙΟΧΗ ΕΛΟΥΣ ΑΡΤΖΑΝ</a:t>
                      </a:r>
                    </a:p>
                  </a:txBody>
                  <a:tcPr marL="0" marR="0" marT="0" marB="0" anchor="ctr">
                    <a:lnL>
                      <a:noFill/>
                    </a:lnL>
                    <a:lnR>
                      <a:noFill/>
                    </a:lnR>
                    <a:lnT>
                      <a:noFill/>
                    </a:lnT>
                    <a:lnB>
                      <a:noFill/>
                    </a:lnB>
                  </a:tcPr>
                </a:tc>
                <a:tc>
                  <a:txBody>
                    <a:bodyPr/>
                    <a:lstStyle/>
                    <a:p>
                      <a:pPr algn="l" fontAlgn="ctr"/>
                      <a:r>
                        <a:rPr lang="en-US" sz="1100" b="0" i="0" u="none" strike="noStrike">
                          <a:solidFill>
                            <a:srgbClr val="000000"/>
                          </a:solidFill>
                          <a:latin typeface="Calibri"/>
                        </a:rPr>
                        <a:t>PERIOCHI ELOUS ARTZAN</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1717,78</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a:solidFill>
                            <a:srgbClr val="000000"/>
                          </a:solidFill>
                          <a:latin typeface="Calibri"/>
                        </a:rPr>
                        <a:t>10</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53</a:t>
                      </a:r>
                    </a:p>
                  </a:txBody>
                  <a:tcPr marL="0" marR="0" marT="0" marB="0" anchor="ctr">
                    <a:lnL>
                      <a:noFill/>
                    </a:lnL>
                    <a:lnR>
                      <a:noFill/>
                    </a:lnR>
                    <a:lnT>
                      <a:noFill/>
                    </a:lnT>
                    <a:lnB>
                      <a:noFill/>
                    </a:lnB>
                  </a:tcPr>
                </a:tc>
                <a:tc>
                  <a:txBody>
                    <a:bodyPr/>
                    <a:lstStyle/>
                    <a:p>
                      <a:pPr algn="l" fontAlgn="ctr"/>
                      <a:r>
                        <a:rPr lang="en-US" sz="1100" b="0" i="0" u="none" strike="noStrike">
                          <a:solidFill>
                            <a:srgbClr val="000000"/>
                          </a:solidFill>
                          <a:latin typeface="Calibri"/>
                        </a:rPr>
                        <a:t>GR1230006</a:t>
                      </a:r>
                    </a:p>
                  </a:txBody>
                  <a:tcPr marL="0" marR="0" marT="0" marB="0" anchor="ctr">
                    <a:lnL>
                      <a:noFill/>
                    </a:lnL>
                    <a:lnR>
                      <a:noFill/>
                    </a:lnR>
                    <a:lnT>
                      <a:noFill/>
                    </a:lnT>
                    <a:lnB>
                      <a:noFill/>
                    </a:lnB>
                  </a:tcPr>
                </a:tc>
                <a:tc>
                  <a:txBody>
                    <a:bodyPr/>
                    <a:lstStyle/>
                    <a:p>
                      <a:pPr algn="l" fontAlgn="ctr"/>
                      <a:r>
                        <a:rPr lang="el-GR" sz="1100" b="0" i="0" u="none" strike="noStrike" dirty="0">
                          <a:solidFill>
                            <a:srgbClr val="000000"/>
                          </a:solidFill>
                          <a:latin typeface="Calibri"/>
                        </a:rPr>
                        <a:t>ΖΕΠ</a:t>
                      </a:r>
                    </a:p>
                  </a:txBody>
                  <a:tcPr marL="0" marR="0" marT="0" marB="0" anchor="ctr">
                    <a:lnL>
                      <a:noFill/>
                    </a:lnL>
                    <a:lnR>
                      <a:noFill/>
                    </a:lnR>
                    <a:lnT>
                      <a:noFill/>
                    </a:lnT>
                    <a:lnB>
                      <a:noFill/>
                    </a:lnB>
                  </a:tcPr>
                </a:tc>
                <a:tc>
                  <a:txBody>
                    <a:bodyPr/>
                    <a:lstStyle/>
                    <a:p>
                      <a:pPr algn="l" fontAlgn="ctr"/>
                      <a:r>
                        <a:rPr lang="el-GR" sz="1100" b="0" i="0" u="none" strike="noStrike" dirty="0">
                          <a:solidFill>
                            <a:srgbClr val="000000"/>
                          </a:solidFill>
                          <a:latin typeface="Calibri"/>
                        </a:rPr>
                        <a:t>ΠΕΡΙΟΧΗ ΑΝΘΟΦΥΤΟΥ</a:t>
                      </a:r>
                    </a:p>
                  </a:txBody>
                  <a:tcPr marL="0" marR="0" marT="0" marB="0" anchor="ctr">
                    <a:lnL>
                      <a:noFill/>
                    </a:lnL>
                    <a:lnR>
                      <a:noFill/>
                    </a:lnR>
                    <a:lnT>
                      <a:noFill/>
                    </a:lnT>
                    <a:lnB>
                      <a:noFill/>
                    </a:lnB>
                  </a:tcPr>
                </a:tc>
                <a:tc>
                  <a:txBody>
                    <a:bodyPr/>
                    <a:lstStyle/>
                    <a:p>
                      <a:pPr algn="l" fontAlgn="ctr"/>
                      <a:r>
                        <a:rPr lang="en-US" sz="1100" b="0" i="0" u="none" strike="noStrike">
                          <a:solidFill>
                            <a:srgbClr val="000000"/>
                          </a:solidFill>
                          <a:latin typeface="Calibri"/>
                        </a:rPr>
                        <a:t>PERIOCHI ANTHOFYTOU</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3309,58</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a:solidFill>
                            <a:srgbClr val="000000"/>
                          </a:solidFill>
                          <a:latin typeface="Calibri"/>
                        </a:rPr>
                        <a:t>11</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66</a:t>
                      </a:r>
                    </a:p>
                  </a:txBody>
                  <a:tcPr marL="0" marR="0" marT="0" marB="0" anchor="ctr">
                    <a:lnL>
                      <a:noFill/>
                    </a:lnL>
                    <a:lnR>
                      <a:noFill/>
                    </a:lnR>
                    <a:lnT>
                      <a:noFill/>
                    </a:lnT>
                    <a:lnB>
                      <a:noFill/>
                    </a:lnB>
                  </a:tcPr>
                </a:tc>
                <a:tc>
                  <a:txBody>
                    <a:bodyPr/>
                    <a:lstStyle/>
                    <a:p>
                      <a:pPr algn="l" fontAlgn="ctr"/>
                      <a:r>
                        <a:rPr lang="en-US" sz="1100" b="0" i="0" u="none" strike="noStrike">
                          <a:solidFill>
                            <a:srgbClr val="000000"/>
                          </a:solidFill>
                          <a:latin typeface="Calibri"/>
                        </a:rPr>
                        <a:t>GR1250004</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ΕΖΔ</a:t>
                      </a:r>
                    </a:p>
                  </a:txBody>
                  <a:tcPr marL="0" marR="0" marT="0" marB="0" anchor="ctr">
                    <a:lnL>
                      <a:noFill/>
                    </a:lnL>
                    <a:lnR>
                      <a:noFill/>
                    </a:lnR>
                    <a:lnT>
                      <a:noFill/>
                    </a:lnT>
                    <a:lnB>
                      <a:noFill/>
                    </a:lnB>
                  </a:tcPr>
                </a:tc>
                <a:tc>
                  <a:txBody>
                    <a:bodyPr/>
                    <a:lstStyle/>
                    <a:p>
                      <a:pPr algn="l" fontAlgn="ctr"/>
                      <a:r>
                        <a:rPr lang="el-GR" sz="1100" b="0" i="0" u="none" strike="noStrike" dirty="0">
                          <a:solidFill>
                            <a:srgbClr val="000000"/>
                          </a:solidFill>
                          <a:latin typeface="Calibri"/>
                        </a:rPr>
                        <a:t>ΑΛΥΚΗ ΚΙΤΡΟΥΣ - ΕΥΡΥΤΕΡΗ ΠΕΡΙΟΧΗ</a:t>
                      </a:r>
                    </a:p>
                  </a:txBody>
                  <a:tcPr marL="0" marR="0" marT="0" marB="0" anchor="ctr">
                    <a:lnL>
                      <a:noFill/>
                    </a:lnL>
                    <a:lnR>
                      <a:noFill/>
                    </a:lnR>
                    <a:lnT>
                      <a:noFill/>
                    </a:lnT>
                    <a:lnB>
                      <a:noFill/>
                    </a:lnB>
                  </a:tcPr>
                </a:tc>
                <a:tc>
                  <a:txBody>
                    <a:bodyPr/>
                    <a:lstStyle/>
                    <a:p>
                      <a:pPr algn="l" fontAlgn="ctr"/>
                      <a:r>
                        <a:rPr lang="en-US" sz="1100" b="0" i="0" u="none" strike="noStrike" dirty="0">
                          <a:solidFill>
                            <a:srgbClr val="000000"/>
                          </a:solidFill>
                          <a:latin typeface="Calibri"/>
                        </a:rPr>
                        <a:t>ALYKI KITROUS - EVRYTERI PERIOCHI</a:t>
                      </a:r>
                    </a:p>
                  </a:txBody>
                  <a:tcPr marL="0" marR="0" marT="0" marB="0" anchor="ctr">
                    <a:lnL>
                      <a:noFill/>
                    </a:lnL>
                    <a:lnR>
                      <a:noFill/>
                    </a:lnR>
                    <a:lnT>
                      <a:noFill/>
                    </a:lnT>
                    <a:lnB>
                      <a:noFill/>
                    </a:lnB>
                  </a:tcPr>
                </a:tc>
                <a:tc>
                  <a:txBody>
                    <a:bodyPr/>
                    <a:lstStyle/>
                    <a:p>
                      <a:pPr algn="l" fontAlgn="ctr"/>
                      <a:r>
                        <a:rPr lang="el-GR" sz="1100" b="0" i="0" u="none" strike="noStrike">
                          <a:solidFill>
                            <a:srgbClr val="000000"/>
                          </a:solidFill>
                          <a:latin typeface="Calibri"/>
                        </a:rPr>
                        <a:t>1440,56</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dirty="0">
                          <a:solidFill>
                            <a:srgbClr val="C00000"/>
                          </a:solidFill>
                          <a:latin typeface="Calibri"/>
                        </a:rPr>
                        <a:t>12</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79</a:t>
                      </a:r>
                    </a:p>
                  </a:txBody>
                  <a:tcPr marL="0" marR="0" marT="0" marB="0" anchor="ctr">
                    <a:lnL>
                      <a:noFill/>
                    </a:lnL>
                    <a:lnR>
                      <a:noFill/>
                    </a:lnR>
                    <a:lnT>
                      <a:noFill/>
                    </a:lnT>
                    <a:lnB>
                      <a:noFill/>
                    </a:lnB>
                  </a:tcPr>
                </a:tc>
                <a:tc>
                  <a:txBody>
                    <a:bodyPr/>
                    <a:lstStyle/>
                    <a:p>
                      <a:pPr algn="l" fontAlgn="ctr"/>
                      <a:r>
                        <a:rPr lang="en-US" sz="1100" b="0" i="0" u="none" strike="noStrike" dirty="0">
                          <a:solidFill>
                            <a:srgbClr val="C00000"/>
                          </a:solidFill>
                          <a:latin typeface="Calibri"/>
                        </a:rPr>
                        <a:t>GR1270004</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ΕΖΔ - ΖΕΠ</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ΛΙΜΝΟΘΑΛΑΣΣΑ ΑΓΙΟΥ ΜΑΜΑ</a:t>
                      </a:r>
                    </a:p>
                  </a:txBody>
                  <a:tcPr marL="0" marR="0" marT="0" marB="0" anchor="ctr">
                    <a:lnL>
                      <a:noFill/>
                    </a:lnL>
                    <a:lnR>
                      <a:noFill/>
                    </a:lnR>
                    <a:lnT>
                      <a:noFill/>
                    </a:lnT>
                    <a:lnB>
                      <a:noFill/>
                    </a:lnB>
                  </a:tcPr>
                </a:tc>
                <a:tc>
                  <a:txBody>
                    <a:bodyPr/>
                    <a:lstStyle/>
                    <a:p>
                      <a:pPr algn="l" fontAlgn="ctr"/>
                      <a:r>
                        <a:rPr lang="en-US" sz="1100" b="0" i="0" u="none" strike="noStrike" dirty="0">
                          <a:solidFill>
                            <a:srgbClr val="C00000"/>
                          </a:solidFill>
                          <a:latin typeface="Calibri"/>
                        </a:rPr>
                        <a:t>LIMNOTHALASSA AGIOU MAMA</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633,15</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a:solidFill>
                            <a:srgbClr val="C00000"/>
                          </a:solidFill>
                          <a:latin typeface="Calibri"/>
                        </a:rPr>
                        <a:t>13</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82</a:t>
                      </a:r>
                    </a:p>
                  </a:txBody>
                  <a:tcPr marL="0" marR="0" marT="0" marB="0" anchor="ctr">
                    <a:lnL>
                      <a:noFill/>
                    </a:lnL>
                    <a:lnR>
                      <a:noFill/>
                    </a:lnR>
                    <a:lnT>
                      <a:noFill/>
                    </a:lnT>
                    <a:lnB>
                      <a:noFill/>
                    </a:lnB>
                  </a:tcPr>
                </a:tc>
                <a:tc>
                  <a:txBody>
                    <a:bodyPr/>
                    <a:lstStyle/>
                    <a:p>
                      <a:pPr algn="l" fontAlgn="ctr"/>
                      <a:r>
                        <a:rPr lang="en-US" sz="1100" b="0" i="0" u="none" strike="noStrike">
                          <a:solidFill>
                            <a:srgbClr val="C00000"/>
                          </a:solidFill>
                          <a:latin typeface="Calibri"/>
                        </a:rPr>
                        <a:t>GR1270008</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ΕΖΔ - πΤΚΣ</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ΠΑΛΙΟΥΡΙ – ΑΚΡΩΤΗΡΙ ΚΑΙ ΘΑΛΑΣΣΙΑ ΖΩΝΗ</a:t>
                      </a:r>
                    </a:p>
                  </a:txBody>
                  <a:tcPr marL="0" marR="0" marT="0" marB="0" anchor="ctr">
                    <a:lnL>
                      <a:noFill/>
                    </a:lnL>
                    <a:lnR>
                      <a:noFill/>
                    </a:lnR>
                    <a:lnT>
                      <a:noFill/>
                    </a:lnT>
                    <a:lnB>
                      <a:noFill/>
                    </a:lnB>
                  </a:tcPr>
                </a:tc>
                <a:tc>
                  <a:txBody>
                    <a:bodyPr/>
                    <a:lstStyle/>
                    <a:p>
                      <a:pPr algn="l" fontAlgn="ctr"/>
                      <a:r>
                        <a:rPr lang="fi-FI" sz="1100" b="0" i="0" u="none" strike="noStrike" dirty="0">
                          <a:solidFill>
                            <a:srgbClr val="C00000"/>
                          </a:solidFill>
                          <a:latin typeface="Calibri"/>
                        </a:rPr>
                        <a:t>PALIOURI - AKROTIRI KAI THALASSIA ZONI</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16136,11</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a:solidFill>
                            <a:srgbClr val="C00000"/>
                          </a:solidFill>
                          <a:latin typeface="Calibri"/>
                        </a:rPr>
                        <a:t>14</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84</a:t>
                      </a:r>
                    </a:p>
                  </a:txBody>
                  <a:tcPr marL="0" marR="0" marT="0" marB="0" anchor="ctr">
                    <a:lnL>
                      <a:noFill/>
                    </a:lnL>
                    <a:lnR>
                      <a:noFill/>
                    </a:lnR>
                    <a:lnT>
                      <a:noFill/>
                    </a:lnT>
                    <a:lnB>
                      <a:noFill/>
                    </a:lnB>
                  </a:tcPr>
                </a:tc>
                <a:tc>
                  <a:txBody>
                    <a:bodyPr/>
                    <a:lstStyle/>
                    <a:p>
                      <a:pPr algn="l" fontAlgn="ctr"/>
                      <a:r>
                        <a:rPr lang="en-US" sz="1100" b="0" i="0" u="none" strike="noStrike">
                          <a:solidFill>
                            <a:srgbClr val="C00000"/>
                          </a:solidFill>
                          <a:latin typeface="Calibri"/>
                        </a:rPr>
                        <a:t>GR1270010</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ΕΖΔ</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ΑΚΡΩΤΗΡΙΟ ΠΥΡΓΟΣ - ΟΡΜΟΣ ΚΥΨΑΣ - ΜΑΛΑΜΟ</a:t>
                      </a:r>
                    </a:p>
                  </a:txBody>
                  <a:tcPr marL="0" marR="0" marT="0" marB="0" anchor="ctr">
                    <a:lnL>
                      <a:noFill/>
                    </a:lnL>
                    <a:lnR>
                      <a:noFill/>
                    </a:lnR>
                    <a:lnT>
                      <a:noFill/>
                    </a:lnT>
                    <a:lnB>
                      <a:noFill/>
                    </a:lnB>
                  </a:tcPr>
                </a:tc>
                <a:tc>
                  <a:txBody>
                    <a:bodyPr/>
                    <a:lstStyle/>
                    <a:p>
                      <a:pPr algn="l" fontAlgn="ctr"/>
                      <a:r>
                        <a:rPr lang="pt-BR" sz="1100" b="0" i="0" u="none" strike="noStrike">
                          <a:solidFill>
                            <a:srgbClr val="C00000"/>
                          </a:solidFill>
                          <a:latin typeface="Calibri"/>
                        </a:rPr>
                        <a:t>AKROTIRIO PYRGOS - ORMOS KYPSAS - MALAMO</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1150,97</a:t>
                      </a:r>
                    </a:p>
                  </a:txBody>
                  <a:tcPr marL="0" marR="0" marT="0" marB="0" anchor="ctr">
                    <a:lnL>
                      <a:noFill/>
                    </a:lnL>
                    <a:lnR>
                      <a:noFill/>
                    </a:lnR>
                    <a:lnT>
                      <a:noFill/>
                    </a:lnT>
                    <a:lnB>
                      <a:noFill/>
                    </a:lnB>
                  </a:tcPr>
                </a:tc>
                <a:tc>
                  <a:txBody>
                    <a:bodyPr/>
                    <a:lstStyle/>
                    <a:p>
                      <a:pPr algn="l" fontAlgn="ctr"/>
                      <a:endParaRPr lang="el-GR" sz="1100" b="0" i="0" u="none" strike="noStrike">
                        <a:solidFill>
                          <a:srgbClr val="000000"/>
                        </a:solidFill>
                        <a:latin typeface="Calibri"/>
                      </a:endParaRPr>
                    </a:p>
                  </a:txBody>
                  <a:tcPr marL="0" marR="0" marT="0" marB="0" anchor="ctr">
                    <a:lnL>
                      <a:noFill/>
                    </a:lnL>
                    <a:lnR>
                      <a:noFill/>
                    </a:lnR>
                    <a:lnT>
                      <a:noFill/>
                    </a:lnT>
                    <a:lnB>
                      <a:noFill/>
                    </a:lnB>
                  </a:tcPr>
                </a:tc>
              </a:tr>
              <a:tr h="376240">
                <a:tc>
                  <a:txBody>
                    <a:bodyPr/>
                    <a:lstStyle/>
                    <a:p>
                      <a:pPr algn="ctr" fontAlgn="ctr"/>
                      <a:r>
                        <a:rPr lang="el-GR" sz="1100" b="1" i="0" u="none" strike="noStrike">
                          <a:solidFill>
                            <a:srgbClr val="C00000"/>
                          </a:solidFill>
                          <a:latin typeface="Calibri"/>
                        </a:rPr>
                        <a:t>15</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ΦΔ Δέλτα Αξιού - Λουδία - Αλιάκμονα</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86</a:t>
                      </a:r>
                    </a:p>
                  </a:txBody>
                  <a:tcPr marL="0" marR="0" marT="0" marB="0" anchor="ctr">
                    <a:lnL>
                      <a:noFill/>
                    </a:lnL>
                    <a:lnR>
                      <a:noFill/>
                    </a:lnR>
                    <a:lnT>
                      <a:noFill/>
                    </a:lnT>
                    <a:lnB>
                      <a:noFill/>
                    </a:lnB>
                  </a:tcPr>
                </a:tc>
                <a:tc>
                  <a:txBody>
                    <a:bodyPr/>
                    <a:lstStyle/>
                    <a:p>
                      <a:pPr algn="l" fontAlgn="ctr"/>
                      <a:r>
                        <a:rPr lang="en-US" sz="1100" b="0" i="0" u="none" strike="noStrike">
                          <a:solidFill>
                            <a:srgbClr val="C00000"/>
                          </a:solidFill>
                          <a:latin typeface="Calibri"/>
                        </a:rPr>
                        <a:t>GR1270013</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ΖΕΠ</a:t>
                      </a:r>
                    </a:p>
                  </a:txBody>
                  <a:tcPr marL="0" marR="0" marT="0" marB="0" anchor="ctr">
                    <a:lnL>
                      <a:noFill/>
                    </a:lnL>
                    <a:lnR>
                      <a:noFill/>
                    </a:lnR>
                    <a:lnT>
                      <a:noFill/>
                    </a:lnT>
                    <a:lnB>
                      <a:noFill/>
                    </a:lnB>
                  </a:tcPr>
                </a:tc>
                <a:tc>
                  <a:txBody>
                    <a:bodyPr/>
                    <a:lstStyle/>
                    <a:p>
                      <a:pPr algn="l" fontAlgn="ctr"/>
                      <a:r>
                        <a:rPr lang="el-GR" sz="1100" b="0" i="0" u="none" strike="noStrike">
                          <a:solidFill>
                            <a:srgbClr val="C00000"/>
                          </a:solidFill>
                          <a:latin typeface="Calibri"/>
                        </a:rPr>
                        <a:t>ΥΓΡΟΤΟΠΟΙ ΝΕΑΣ ΦΩΚΑΙΑΣ</a:t>
                      </a:r>
                    </a:p>
                  </a:txBody>
                  <a:tcPr marL="0" marR="0" marT="0" marB="0" anchor="ctr">
                    <a:lnL>
                      <a:noFill/>
                    </a:lnL>
                    <a:lnR>
                      <a:noFill/>
                    </a:lnR>
                    <a:lnT>
                      <a:noFill/>
                    </a:lnT>
                    <a:lnB>
                      <a:noFill/>
                    </a:lnB>
                  </a:tcPr>
                </a:tc>
                <a:tc>
                  <a:txBody>
                    <a:bodyPr/>
                    <a:lstStyle/>
                    <a:p>
                      <a:pPr algn="l" fontAlgn="ctr"/>
                      <a:r>
                        <a:rPr lang="en-US" sz="1100" b="0" i="0" u="none" strike="noStrike">
                          <a:solidFill>
                            <a:srgbClr val="C00000"/>
                          </a:solidFill>
                          <a:latin typeface="Calibri"/>
                        </a:rPr>
                        <a:t>YGROTOPOI NEAS FOKAIAS</a:t>
                      </a:r>
                    </a:p>
                  </a:txBody>
                  <a:tcPr marL="0" marR="0" marT="0" marB="0" anchor="ctr">
                    <a:lnL>
                      <a:noFill/>
                    </a:lnL>
                    <a:lnR>
                      <a:noFill/>
                    </a:lnR>
                    <a:lnT>
                      <a:noFill/>
                    </a:lnT>
                    <a:lnB>
                      <a:noFill/>
                    </a:lnB>
                  </a:tcPr>
                </a:tc>
                <a:tc>
                  <a:txBody>
                    <a:bodyPr/>
                    <a:lstStyle/>
                    <a:p>
                      <a:pPr algn="l" fontAlgn="ctr"/>
                      <a:r>
                        <a:rPr lang="el-GR" sz="1100" b="0" i="0" u="none" strike="noStrike" dirty="0">
                          <a:solidFill>
                            <a:srgbClr val="C00000"/>
                          </a:solidFill>
                          <a:latin typeface="Calibri"/>
                        </a:rPr>
                        <a:t>439,58</a:t>
                      </a:r>
                    </a:p>
                  </a:txBody>
                  <a:tcPr marL="0" marR="0" marT="0" marB="0" anchor="ctr">
                    <a:lnL>
                      <a:noFill/>
                    </a:lnL>
                    <a:lnR>
                      <a:noFill/>
                    </a:lnR>
                    <a:lnT>
                      <a:noFill/>
                    </a:lnT>
                    <a:lnB>
                      <a:noFill/>
                    </a:lnB>
                  </a:tcPr>
                </a:tc>
                <a:tc>
                  <a:txBody>
                    <a:bodyPr/>
                    <a:lstStyle/>
                    <a:p>
                      <a:pPr algn="l" fontAlgn="ctr"/>
                      <a:endParaRPr lang="el-GR" sz="1100" b="0" i="0" u="none" strike="noStrike" dirty="0">
                        <a:solidFill>
                          <a:srgbClr val="000000"/>
                        </a:solidFill>
                        <a:latin typeface="Calibri"/>
                      </a:endParaRPr>
                    </a:p>
                  </a:txBody>
                  <a:tcPr marL="0" marR="0" marT="0" marB="0"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lia\Desktop\fotos gia parousias\DSC_0047.JPG"/>
          <p:cNvPicPr>
            <a:picLocks noChangeAspect="1" noChangeArrowheads="1"/>
          </p:cNvPicPr>
          <p:nvPr/>
        </p:nvPicPr>
        <p:blipFill>
          <a:blip r:embed="rId3"/>
          <a:srcRect/>
          <a:stretch>
            <a:fillRect/>
          </a:stretch>
        </p:blipFill>
        <p:spPr bwMode="auto">
          <a:xfrm>
            <a:off x="0" y="0"/>
            <a:ext cx="4356100" cy="6858000"/>
          </a:xfrm>
          <a:prstGeom prst="rect">
            <a:avLst/>
          </a:prstGeom>
          <a:noFill/>
          <a:ln w="9525">
            <a:noFill/>
            <a:miter lim="800000"/>
            <a:headEnd/>
            <a:tailEnd/>
          </a:ln>
        </p:spPr>
      </p:pic>
      <p:sp>
        <p:nvSpPr>
          <p:cNvPr id="12291" name="2 - Ορθογώνιο"/>
          <p:cNvSpPr>
            <a:spLocks noChangeArrowheads="1"/>
          </p:cNvSpPr>
          <p:nvPr/>
        </p:nvSpPr>
        <p:spPr bwMode="auto">
          <a:xfrm>
            <a:off x="611188" y="5949950"/>
            <a:ext cx="2808287" cy="427038"/>
          </a:xfrm>
          <a:prstGeom prst="rect">
            <a:avLst/>
          </a:prstGeom>
          <a:noFill/>
          <a:ln w="9525">
            <a:noFill/>
            <a:miter lim="800000"/>
            <a:headEnd/>
            <a:tailEnd/>
          </a:ln>
        </p:spPr>
        <p:txBody>
          <a:bodyPr>
            <a:spAutoFit/>
          </a:bodyPr>
          <a:lstStyle/>
          <a:p>
            <a:r>
              <a:rPr lang="el-GR" sz="2200" b="1" i="1">
                <a:solidFill>
                  <a:srgbClr val="F9DDD4"/>
                </a:solidFill>
                <a:latin typeface="Calibri" pitchFamily="34" charset="0"/>
              </a:rPr>
              <a:t>Μυδοκαλλιέργειες</a:t>
            </a:r>
          </a:p>
        </p:txBody>
      </p:sp>
      <p:pic>
        <p:nvPicPr>
          <p:cNvPr id="4" name="~PP373.WAV">
            <a:hlinkClick r:id="" action="ppaction://media"/>
          </p:cNvPr>
          <p:cNvPicPr>
            <a:picLocks noRot="1" noChangeAspect="1"/>
          </p:cNvPicPr>
          <p:nvPr>
            <a:wavAudioFile r:embed="rId1" name="~PP373.WAV"/>
          </p:nvPr>
        </p:nvPicPr>
        <p:blipFill>
          <a:blip r:embed="rId4"/>
          <a:srcRect/>
          <a:stretch>
            <a:fillRect/>
          </a:stretch>
        </p:blipFill>
        <p:spPr bwMode="auto">
          <a:xfrm>
            <a:off x="8648700" y="6362700"/>
            <a:ext cx="304800" cy="304800"/>
          </a:xfrm>
          <a:prstGeom prst="rect">
            <a:avLst/>
          </a:prstGeom>
          <a:noFill/>
          <a:ln w="9525">
            <a:noFill/>
            <a:miter lim="800000"/>
            <a:headEnd/>
            <a:tailEnd/>
          </a:ln>
        </p:spPr>
      </p:pic>
      <p:pic>
        <p:nvPicPr>
          <p:cNvPr id="12293" name="Picture 2" descr="C:\Users\lia\Desktop\DSC_0169.JPG"/>
          <p:cNvPicPr>
            <a:picLocks noChangeAspect="1" noChangeArrowheads="1"/>
          </p:cNvPicPr>
          <p:nvPr/>
        </p:nvPicPr>
        <p:blipFill>
          <a:blip r:embed="rId5"/>
          <a:srcRect/>
          <a:stretch>
            <a:fillRect/>
          </a:stretch>
        </p:blipFill>
        <p:spPr bwMode="auto">
          <a:xfrm>
            <a:off x="4859338" y="0"/>
            <a:ext cx="4176712" cy="6597650"/>
          </a:xfrm>
          <a:prstGeom prst="rect">
            <a:avLst/>
          </a:prstGeom>
          <a:noFill/>
          <a:ln w="9525">
            <a:noFill/>
            <a:miter lim="800000"/>
            <a:headEnd/>
            <a:tailEnd/>
          </a:ln>
        </p:spPr>
      </p:pic>
      <p:pic>
        <p:nvPicPr>
          <p:cNvPr id="12294" name="Picture 2" descr="C:\Users\lia\Desktop\DSC_0169.JPG"/>
          <p:cNvPicPr>
            <a:picLocks noChangeAspect="1" noChangeArrowheads="1"/>
          </p:cNvPicPr>
          <p:nvPr/>
        </p:nvPicPr>
        <p:blipFill>
          <a:blip r:embed="rId5"/>
          <a:srcRect/>
          <a:stretch>
            <a:fillRect/>
          </a:stretch>
        </p:blipFill>
        <p:spPr bwMode="auto">
          <a:xfrm>
            <a:off x="4356100" y="0"/>
            <a:ext cx="4787900" cy="6597650"/>
          </a:xfrm>
          <a:prstGeom prst="rect">
            <a:avLst/>
          </a:prstGeom>
          <a:noFill/>
          <a:ln w="9525">
            <a:noFill/>
            <a:miter lim="800000"/>
            <a:headEnd/>
            <a:tailEnd/>
          </a:ln>
        </p:spPr>
      </p:pic>
      <p:sp>
        <p:nvSpPr>
          <p:cNvPr id="12295" name="Rectangle 7"/>
          <p:cNvSpPr>
            <a:spLocks noChangeArrowheads="1"/>
          </p:cNvSpPr>
          <p:nvPr/>
        </p:nvSpPr>
        <p:spPr bwMode="auto">
          <a:xfrm>
            <a:off x="4787900" y="5876925"/>
            <a:ext cx="4248150" cy="641350"/>
          </a:xfrm>
          <a:prstGeom prst="rect">
            <a:avLst/>
          </a:prstGeom>
          <a:noFill/>
          <a:ln w="9525">
            <a:noFill/>
            <a:miter lim="800000"/>
            <a:headEnd/>
            <a:tailEnd/>
          </a:ln>
        </p:spPr>
        <p:txBody>
          <a:bodyPr>
            <a:spAutoFit/>
          </a:bodyPr>
          <a:lstStyle/>
          <a:p>
            <a:r>
              <a:rPr lang="el-GR" b="1" i="1">
                <a:solidFill>
                  <a:srgbClr val="F9DDD4"/>
                </a:solidFill>
              </a:rPr>
              <a:t>Καλύβες μυδοκαλλιεργητών στο παράκτιο τμήμα Δέλτα Αξιού</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95234" name="Picture 2" descr="D:\arxeia\Desktop\DSC_0028.JPG"/>
          <p:cNvPicPr>
            <a:picLocks noChangeAspect="1" noChangeArrowheads="1"/>
          </p:cNvPicPr>
          <p:nvPr/>
        </p:nvPicPr>
        <p:blipFill>
          <a:blip r:embed="rId2"/>
          <a:srcRect/>
          <a:stretch>
            <a:fillRect/>
          </a:stretch>
        </p:blipFill>
        <p:spPr bwMode="auto">
          <a:xfrm>
            <a:off x="1" y="0"/>
            <a:ext cx="3571868" cy="6858000"/>
          </a:xfrm>
          <a:prstGeom prst="rect">
            <a:avLst/>
          </a:prstGeom>
          <a:noFill/>
        </p:spPr>
      </p:pic>
      <p:pic>
        <p:nvPicPr>
          <p:cNvPr id="95235" name="Picture 3" descr="D:\arxeia\Desktop\DSC_0059.JPG"/>
          <p:cNvPicPr>
            <a:picLocks noGrp="1" noChangeAspect="1" noChangeArrowheads="1"/>
          </p:cNvPicPr>
          <p:nvPr>
            <p:ph idx="1"/>
          </p:nvPr>
        </p:nvPicPr>
        <p:blipFill>
          <a:blip r:embed="rId3"/>
          <a:srcRect/>
          <a:stretch>
            <a:fillRect/>
          </a:stretch>
        </p:blipFill>
        <p:spPr bwMode="auto">
          <a:xfrm>
            <a:off x="3357554" y="0"/>
            <a:ext cx="6562454"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PC\AppData\Local\Temp\Rar$DI04.637\03.JPG"/>
          <p:cNvPicPr>
            <a:picLocks noChangeAspect="1" noChangeArrowheads="1"/>
          </p:cNvPicPr>
          <p:nvPr/>
        </p:nvPicPr>
        <p:blipFill>
          <a:blip r:embed="rId3"/>
          <a:srcRect/>
          <a:stretch>
            <a:fillRect/>
          </a:stretch>
        </p:blipFill>
        <p:spPr bwMode="auto">
          <a:xfrm>
            <a:off x="0" y="1643050"/>
            <a:ext cx="9144000" cy="5214950"/>
          </a:xfrm>
          <a:prstGeom prst="rect">
            <a:avLst/>
          </a:prstGeom>
          <a:noFill/>
        </p:spPr>
      </p:pic>
      <p:sp>
        <p:nvSpPr>
          <p:cNvPr id="3" name="2 - Ορθογώνιο"/>
          <p:cNvSpPr/>
          <p:nvPr/>
        </p:nvSpPr>
        <p:spPr>
          <a:xfrm>
            <a:off x="928662" y="428604"/>
            <a:ext cx="7286676" cy="1077218"/>
          </a:xfrm>
          <a:prstGeom prst="rect">
            <a:avLst/>
          </a:prstGeom>
        </p:spPr>
        <p:txBody>
          <a:bodyPr wrap="square">
            <a:spAutoFit/>
          </a:bodyPr>
          <a:lstStyle/>
          <a:p>
            <a:endParaRPr lang="el-GR" dirty="0" smtClean="0"/>
          </a:p>
          <a:p>
            <a:r>
              <a:rPr lang="el-GR" sz="2800" dirty="0" smtClean="0">
                <a:latin typeface="+mj-lt"/>
              </a:rPr>
              <a:t>Η </a:t>
            </a:r>
            <a:r>
              <a:rPr lang="el-GR" sz="2800" dirty="0" smtClean="0">
                <a:latin typeface="+mj-lt"/>
              </a:rPr>
              <a:t>ΚΑΤΑΣΤΑΣΗ ΤΟΥ ΠΥΘΜΕΝΑ στις ΠΑΛΙΕΣ </a:t>
            </a:r>
            <a:r>
              <a:rPr lang="el-GR" sz="2800" dirty="0" smtClean="0">
                <a:latin typeface="+mj-lt"/>
              </a:rPr>
              <a:t>ΘΕΣΕΙΣ</a:t>
            </a:r>
          </a:p>
          <a:p>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PC\AppData\Local\Temp\Rar$DI13.253\105.JPG"/>
          <p:cNvPicPr>
            <a:picLocks noGrp="1" noChangeAspect="1" noChangeArrowheads="1"/>
          </p:cNvPicPr>
          <p:nvPr>
            <p:ph sz="half" idx="1"/>
          </p:nvPr>
        </p:nvPicPr>
        <p:blipFill>
          <a:blip r:embed="rId2" cstate="print"/>
          <a:srcRect/>
          <a:stretch>
            <a:fillRect/>
          </a:stretch>
        </p:blipFill>
        <p:spPr bwMode="auto">
          <a:xfrm>
            <a:off x="0" y="428604"/>
            <a:ext cx="4714876" cy="6429396"/>
          </a:xfrm>
          <a:prstGeom prst="rect">
            <a:avLst/>
          </a:prstGeom>
          <a:noFill/>
        </p:spPr>
      </p:pic>
      <p:pic>
        <p:nvPicPr>
          <p:cNvPr id="77827" name="Picture 3" descr="C:\Users\PC\AppData\Local\Temp\Rar$DI25.087\104.JPG"/>
          <p:cNvPicPr>
            <a:picLocks noGrp="1" noChangeAspect="1" noChangeArrowheads="1"/>
          </p:cNvPicPr>
          <p:nvPr>
            <p:ph sz="half" idx="2"/>
          </p:nvPr>
        </p:nvPicPr>
        <p:blipFill>
          <a:blip r:embed="rId3" cstate="print"/>
          <a:srcRect/>
          <a:stretch>
            <a:fillRect/>
          </a:stretch>
        </p:blipFill>
        <p:spPr bwMode="auto">
          <a:xfrm>
            <a:off x="4648200" y="428604"/>
            <a:ext cx="4495800" cy="642939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PC\AppData\Local\Temp\Rar$DI30.166\106.JPG"/>
          <p:cNvPicPr>
            <a:picLocks noGrp="1" noChangeAspect="1" noChangeArrowheads="1"/>
          </p:cNvPicPr>
          <p:nvPr>
            <p:ph sz="half" idx="1"/>
          </p:nvPr>
        </p:nvPicPr>
        <p:blipFill>
          <a:blip r:embed="rId2" cstate="print"/>
          <a:srcRect/>
          <a:stretch>
            <a:fillRect/>
          </a:stretch>
        </p:blipFill>
        <p:spPr bwMode="auto">
          <a:xfrm>
            <a:off x="0" y="428604"/>
            <a:ext cx="4495800" cy="6215106"/>
          </a:xfrm>
          <a:prstGeom prst="rect">
            <a:avLst/>
          </a:prstGeom>
          <a:noFill/>
        </p:spPr>
      </p:pic>
      <p:pic>
        <p:nvPicPr>
          <p:cNvPr id="78851" name="Picture 3" descr="C:\Users\PC\AppData\Local\Temp\Rar$DI43.858\22.JPG"/>
          <p:cNvPicPr>
            <a:picLocks noGrp="1" noChangeAspect="1" noChangeArrowheads="1"/>
          </p:cNvPicPr>
          <p:nvPr>
            <p:ph sz="half" idx="2"/>
          </p:nvPr>
        </p:nvPicPr>
        <p:blipFill>
          <a:blip r:embed="rId3" cstate="print"/>
          <a:srcRect/>
          <a:stretch>
            <a:fillRect/>
          </a:stretch>
        </p:blipFill>
        <p:spPr bwMode="auto">
          <a:xfrm>
            <a:off x="4500562" y="428604"/>
            <a:ext cx="4643438" cy="621510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PC\AppData\Local\Temp\Rar$DI58.012\20200428_091637.jpg"/>
          <p:cNvPicPr>
            <a:picLocks noGrp="1" noChangeAspect="1" noChangeArrowheads="1"/>
          </p:cNvPicPr>
          <p:nvPr>
            <p:ph sz="half" idx="1"/>
          </p:nvPr>
        </p:nvPicPr>
        <p:blipFill>
          <a:blip r:embed="rId2" cstate="print"/>
          <a:srcRect/>
          <a:stretch>
            <a:fillRect/>
          </a:stretch>
        </p:blipFill>
        <p:spPr bwMode="auto">
          <a:xfrm>
            <a:off x="0" y="571480"/>
            <a:ext cx="4643438" cy="6286520"/>
          </a:xfrm>
          <a:prstGeom prst="rect">
            <a:avLst/>
          </a:prstGeom>
          <a:noFill/>
        </p:spPr>
      </p:pic>
      <p:pic>
        <p:nvPicPr>
          <p:cNvPr id="79875" name="Picture 3" descr="C:\Users\PC\AppData\Local\Temp\Rar$DI66.524\20200428_090536.jpg"/>
          <p:cNvPicPr>
            <a:picLocks noGrp="1" noChangeAspect="1" noChangeArrowheads="1"/>
          </p:cNvPicPr>
          <p:nvPr>
            <p:ph sz="half" idx="2"/>
          </p:nvPr>
        </p:nvPicPr>
        <p:blipFill>
          <a:blip r:embed="rId3" cstate="print"/>
          <a:srcRect/>
          <a:stretch>
            <a:fillRect/>
          </a:stretch>
        </p:blipFill>
        <p:spPr bwMode="auto">
          <a:xfrm>
            <a:off x="4643438" y="642918"/>
            <a:ext cx="4500562" cy="621508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D:\arxeia\Desktop\ΠΡΙΝ.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D:\arxeia\Desktop\2.-φώτο-Αλυκη-Κίτρους_καθαρισμός_μετά.jpg"/>
          <p:cNvPicPr>
            <a:picLocks noChangeAspect="1" noChangeArrowheads="1"/>
          </p:cNvPicPr>
          <p:nvPr/>
        </p:nvPicPr>
        <p:blipFill>
          <a:blip r:embed="rId2"/>
          <a:srcRect/>
          <a:stretch>
            <a:fillRect/>
          </a:stretch>
        </p:blipFill>
        <p:spPr bwMode="auto">
          <a:xfrm>
            <a:off x="-257175" y="0"/>
            <a:ext cx="9401175"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D:\arxeia\Desktop\DSC_000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bject 73"/>
          <p:cNvSpPr txBox="1"/>
          <p:nvPr/>
        </p:nvSpPr>
        <p:spPr>
          <a:xfrm>
            <a:off x="7315200" y="2326512"/>
            <a:ext cx="1426718" cy="1195959"/>
          </a:xfrm>
          <a:prstGeom prst="rect">
            <a:avLst/>
          </a:prstGeom>
        </p:spPr>
        <p:txBody>
          <a:bodyPr wrap="square" lIns="0" tIns="0" rIns="0" bIns="0" rtlCol="0">
            <a:noAutofit/>
          </a:bodyPr>
          <a:lstStyle/>
          <a:p>
            <a:pPr>
              <a:lnSpc>
                <a:spcPts val="1000"/>
              </a:lnSpc>
            </a:pPr>
            <a:endParaRPr sz="1000"/>
          </a:p>
          <a:p>
            <a:pPr marL="53261">
              <a:lnSpc>
                <a:spcPts val="2069"/>
              </a:lnSpc>
              <a:spcBef>
                <a:spcPts val="2487"/>
              </a:spcBef>
            </a:pPr>
            <a:r>
              <a:rPr sz="1800" dirty="0" smtClean="0">
                <a:solidFill>
                  <a:srgbClr val="BFBFBF"/>
                </a:solidFill>
                <a:latin typeface="Times New Roman"/>
                <a:cs typeface="Times New Roman"/>
              </a:rPr>
              <a:t>·</a:t>
            </a:r>
            <a:r>
              <a:rPr sz="1800" dirty="0" smtClean="0">
                <a:solidFill>
                  <a:srgbClr val="ACACAC"/>
                </a:solidFill>
                <a:latin typeface="Times New Roman"/>
                <a:cs typeface="Times New Roman"/>
              </a:rPr>
              <a:t>---</a:t>
            </a:r>
            <a:r>
              <a:rPr sz="1800" spc="-129" dirty="0" smtClean="0">
                <a:solidFill>
                  <a:srgbClr val="ACACAC"/>
                </a:solidFill>
                <a:latin typeface="Times New Roman"/>
                <a:cs typeface="Times New Roman"/>
              </a:rPr>
              <a:t> </a:t>
            </a:r>
            <a:r>
              <a:rPr sz="1050" spc="0" baseline="62117" dirty="0" smtClean="0">
                <a:solidFill>
                  <a:srgbClr val="959797"/>
                </a:solidFill>
                <a:latin typeface="Arial"/>
                <a:cs typeface="Arial"/>
              </a:rPr>
              <a:t>:</a:t>
            </a:r>
            <a:endParaRPr sz="700">
              <a:latin typeface="Arial"/>
              <a:cs typeface="Arial"/>
            </a:endParaRPr>
          </a:p>
        </p:txBody>
      </p:sp>
      <p:sp>
        <p:nvSpPr>
          <p:cNvPr id="72" name="object 72"/>
          <p:cNvSpPr txBox="1"/>
          <p:nvPr/>
        </p:nvSpPr>
        <p:spPr>
          <a:xfrm>
            <a:off x="326008" y="604392"/>
            <a:ext cx="5633154" cy="5763928"/>
          </a:xfrm>
          <a:prstGeom prst="rect">
            <a:avLst/>
          </a:prstGeom>
        </p:spPr>
        <p:txBody>
          <a:bodyPr wrap="square" lIns="0" tIns="0" rIns="0" bIns="0" rtlCol="0">
            <a:noAutofit/>
          </a:bodyPr>
          <a:lstStyle/>
          <a:p>
            <a:pPr>
              <a:lnSpc>
                <a:spcPts val="900"/>
              </a:lnSpc>
              <a:spcBef>
                <a:spcPts val="26"/>
              </a:spcBef>
            </a:pPr>
            <a:endParaRPr sz="900"/>
          </a:p>
          <a:p>
            <a:pPr marR="1564808" algn="r">
              <a:lnSpc>
                <a:spcPct val="95825"/>
              </a:lnSpc>
              <a:spcBef>
                <a:spcPts val="1000"/>
              </a:spcBef>
            </a:pPr>
            <a:r>
              <a:rPr sz="1000" spc="0" dirty="0" smtClean="0">
                <a:solidFill>
                  <a:srgbClr val="959797"/>
                </a:solidFill>
                <a:latin typeface="Times New Roman"/>
                <a:cs typeface="Times New Roman"/>
              </a:rPr>
              <a:t>.:·</a:t>
            </a:r>
            <a:endParaRPr sz="1000">
              <a:latin typeface="Times New Roman"/>
              <a:cs typeface="Times New Roman"/>
            </a:endParaRPr>
          </a:p>
          <a:p>
            <a:pPr marR="179731" algn="r">
              <a:lnSpc>
                <a:spcPts val="2035"/>
              </a:lnSpc>
              <a:spcBef>
                <a:spcPts val="1339"/>
              </a:spcBef>
            </a:pPr>
            <a:r>
              <a:rPr sz="2250" baseline="7730" dirty="0" smtClean="0">
                <a:solidFill>
                  <a:srgbClr val="ACACAC"/>
                </a:solidFill>
                <a:latin typeface="Times New Roman"/>
                <a:cs typeface="Times New Roman"/>
              </a:rPr>
              <a:t>....</a:t>
            </a:r>
            <a:r>
              <a:rPr sz="2250" spc="-269" baseline="7730" dirty="0" smtClean="0">
                <a:solidFill>
                  <a:srgbClr val="ACACAC"/>
                </a:solidFill>
                <a:latin typeface="Times New Roman"/>
                <a:cs typeface="Times New Roman"/>
              </a:rPr>
              <a:t> </a:t>
            </a:r>
            <a:r>
              <a:rPr sz="1500" spc="0" baseline="11595" dirty="0" smtClean="0">
                <a:solidFill>
                  <a:srgbClr val="ACACAC"/>
                </a:solidFill>
                <a:latin typeface="Times New Roman"/>
                <a:cs typeface="Times New Roman"/>
              </a:rPr>
              <a:t>,-          </a:t>
            </a:r>
            <a:r>
              <a:rPr sz="1500" spc="93" baseline="11595" dirty="0" smtClean="0">
                <a:solidFill>
                  <a:srgbClr val="ACACAC"/>
                </a:solidFill>
                <a:latin typeface="Times New Roman"/>
                <a:cs typeface="Times New Roman"/>
              </a:rPr>
              <a:t> </a:t>
            </a:r>
            <a:r>
              <a:rPr sz="1950" spc="0" baseline="-26758" dirty="0" smtClean="0">
                <a:solidFill>
                  <a:srgbClr val="959797"/>
                </a:solidFill>
                <a:latin typeface="Arial"/>
                <a:cs typeface="Arial"/>
              </a:rPr>
              <a:t>.</a:t>
            </a:r>
            <a:r>
              <a:rPr sz="1950" spc="-214" baseline="-26758" dirty="0" smtClean="0">
                <a:solidFill>
                  <a:srgbClr val="959797"/>
                </a:solidFill>
                <a:latin typeface="Arial"/>
                <a:cs typeface="Arial"/>
              </a:rPr>
              <a:t> </a:t>
            </a:r>
            <a:r>
              <a:rPr sz="1950" i="1" spc="0" baseline="-26758" dirty="0" smtClean="0">
                <a:solidFill>
                  <a:srgbClr val="ACACAC"/>
                </a:solidFill>
                <a:latin typeface="Times New Roman"/>
                <a:cs typeface="Times New Roman"/>
              </a:rPr>
              <a:t>.</a:t>
            </a:r>
            <a:r>
              <a:rPr sz="1950" i="1" spc="-200" baseline="-26758" dirty="0" smtClean="0">
                <a:solidFill>
                  <a:srgbClr val="ACACAC"/>
                </a:solidFill>
                <a:latin typeface="Times New Roman"/>
                <a:cs typeface="Times New Roman"/>
              </a:rPr>
              <a:t>.</a:t>
            </a:r>
            <a:r>
              <a:rPr sz="1350" i="1" spc="0" baseline="-38650" dirty="0" smtClean="0">
                <a:solidFill>
                  <a:srgbClr val="ACACAC"/>
                </a:solidFill>
                <a:latin typeface="Times New Roman"/>
                <a:cs typeface="Times New Roman"/>
              </a:rPr>
              <a:t>:</a:t>
            </a:r>
            <a:r>
              <a:rPr sz="1350" i="1" spc="-139" baseline="-38650" dirty="0" smtClean="0">
                <a:solidFill>
                  <a:srgbClr val="ACACAC"/>
                </a:solidFill>
                <a:latin typeface="Times New Roman"/>
                <a:cs typeface="Times New Roman"/>
              </a:rPr>
              <a:t>.</a:t>
            </a:r>
            <a:r>
              <a:rPr sz="2250" i="1" spc="0" baseline="-23190" dirty="0" smtClean="0">
                <a:solidFill>
                  <a:srgbClr val="959797"/>
                </a:solidFill>
                <a:latin typeface="Arial"/>
                <a:cs typeface="Arial"/>
              </a:rPr>
              <a:t>..</a:t>
            </a:r>
            <a:endParaRPr sz="1500">
              <a:latin typeface="Arial"/>
              <a:cs typeface="Arial"/>
            </a:endParaRPr>
          </a:p>
          <a:p>
            <a:pPr marR="141929" algn="r">
              <a:lnSpc>
                <a:spcPts val="1200"/>
              </a:lnSpc>
            </a:pPr>
            <a:r>
              <a:rPr sz="2100" i="1" baseline="-26917" dirty="0" smtClean="0">
                <a:solidFill>
                  <a:srgbClr val="ACACAC"/>
                </a:solidFill>
                <a:latin typeface="Times New Roman"/>
                <a:cs typeface="Times New Roman"/>
              </a:rPr>
              <a:t>.</a:t>
            </a:r>
            <a:r>
              <a:rPr sz="2100" i="1" spc="-204" baseline="-26917" dirty="0" smtClean="0">
                <a:solidFill>
                  <a:srgbClr val="ACACAC"/>
                </a:solidFill>
                <a:latin typeface="Times New Roman"/>
                <a:cs typeface="Times New Roman"/>
              </a:rPr>
              <a:t> </a:t>
            </a:r>
            <a:r>
              <a:rPr sz="1950" spc="-64" baseline="4459" dirty="0" smtClean="0">
                <a:solidFill>
                  <a:srgbClr val="ACACAC"/>
                </a:solidFill>
                <a:latin typeface="Arial"/>
                <a:cs typeface="Arial"/>
              </a:rPr>
              <a:t>.</a:t>
            </a:r>
            <a:r>
              <a:rPr sz="2550" spc="0" baseline="3410" dirty="0" smtClean="0">
                <a:solidFill>
                  <a:srgbClr val="ACACAC"/>
                </a:solidFill>
                <a:latin typeface="Arial"/>
                <a:cs typeface="Arial"/>
              </a:rPr>
              <a:t>··                                                             </a:t>
            </a:r>
            <a:r>
              <a:rPr sz="2550" spc="-194" baseline="3410" dirty="0" smtClean="0">
                <a:solidFill>
                  <a:srgbClr val="ACACAC"/>
                </a:solidFill>
                <a:latin typeface="Arial"/>
                <a:cs typeface="Arial"/>
              </a:rPr>
              <a:t> </a:t>
            </a:r>
            <a:r>
              <a:rPr sz="1050" spc="0" baseline="-53834" dirty="0" smtClean="0">
                <a:solidFill>
                  <a:srgbClr val="ACACAC"/>
                </a:solidFill>
                <a:latin typeface="Arial"/>
                <a:cs typeface="Arial"/>
              </a:rPr>
              <a:t>I--'"•</a:t>
            </a:r>
            <a:endParaRPr sz="700">
              <a:latin typeface="Arial"/>
              <a:cs typeface="Arial"/>
            </a:endParaRPr>
          </a:p>
          <a:p>
            <a:pPr marR="64927" algn="r">
              <a:lnSpc>
                <a:spcPts val="745"/>
              </a:lnSpc>
            </a:pPr>
            <a:r>
              <a:rPr sz="1650" spc="-59" baseline="-2635" dirty="0" smtClean="0">
                <a:solidFill>
                  <a:srgbClr val="ACACAC"/>
                </a:solidFill>
                <a:latin typeface="Times New Roman"/>
                <a:cs typeface="Times New Roman"/>
              </a:rPr>
              <a:t>_</a:t>
            </a:r>
            <a:r>
              <a:rPr sz="2250" spc="0" baseline="-1932" dirty="0" smtClean="0">
                <a:solidFill>
                  <a:srgbClr val="ACACAC"/>
                </a:solidFill>
                <a:latin typeface="Times New Roman"/>
                <a:cs typeface="Times New Roman"/>
              </a:rPr>
              <a:t>....</a:t>
            </a:r>
            <a:r>
              <a:rPr sz="2250" spc="0" baseline="-1932" dirty="0" smtClean="0">
                <a:solidFill>
                  <a:srgbClr val="BFBFBF"/>
                </a:solidFill>
                <a:latin typeface="Times New Roman"/>
                <a:cs typeface="Times New Roman"/>
              </a:rPr>
              <a:t>...</a:t>
            </a:r>
            <a:r>
              <a:rPr sz="2250" spc="0" baseline="-1932" dirty="0" smtClean="0">
                <a:solidFill>
                  <a:srgbClr val="959797"/>
                </a:solidFill>
                <a:latin typeface="Times New Roman"/>
                <a:cs typeface="Times New Roman"/>
              </a:rPr>
              <a:t>.</a:t>
            </a:r>
            <a:r>
              <a:rPr sz="2250" spc="-39" baseline="-1932" dirty="0" smtClean="0">
                <a:solidFill>
                  <a:srgbClr val="959797"/>
                </a:solidFill>
                <a:latin typeface="Times New Roman"/>
                <a:cs typeface="Times New Roman"/>
              </a:rPr>
              <a:t> </a:t>
            </a:r>
            <a:r>
              <a:rPr sz="2100" i="1" spc="0" baseline="8282" dirty="0" smtClean="0">
                <a:solidFill>
                  <a:srgbClr val="959797"/>
                </a:solidFill>
                <a:latin typeface="Times New Roman"/>
                <a:cs typeface="Times New Roman"/>
              </a:rPr>
              <a:t>:                                                                                       </a:t>
            </a:r>
            <a:r>
              <a:rPr sz="2100" i="1" spc="261" baseline="8282" dirty="0" smtClean="0">
                <a:solidFill>
                  <a:srgbClr val="959797"/>
                </a:solidFill>
                <a:latin typeface="Times New Roman"/>
                <a:cs typeface="Times New Roman"/>
              </a:rPr>
              <a:t> </a:t>
            </a:r>
            <a:r>
              <a:rPr sz="2400" spc="0" baseline="-3623" dirty="0" smtClean="0">
                <a:solidFill>
                  <a:srgbClr val="ACACAC"/>
                </a:solidFill>
                <a:latin typeface="Arial"/>
                <a:cs typeface="Arial"/>
              </a:rPr>
              <a:t>.</a:t>
            </a:r>
            <a:endParaRPr sz="1600">
              <a:latin typeface="Arial"/>
              <a:cs typeface="Arial"/>
            </a:endParaRPr>
          </a:p>
          <a:p>
            <a:pPr marR="55922" algn="r">
              <a:lnSpc>
                <a:spcPts val="860"/>
              </a:lnSpc>
              <a:spcBef>
                <a:spcPts val="5"/>
              </a:spcBef>
            </a:pPr>
            <a:r>
              <a:rPr sz="2250" baseline="-9662" dirty="0" smtClean="0">
                <a:solidFill>
                  <a:srgbClr val="ACACAC"/>
                </a:solidFill>
                <a:latin typeface="Arial"/>
                <a:cs typeface="Arial"/>
              </a:rPr>
              <a:t>..</a:t>
            </a:r>
            <a:r>
              <a:rPr sz="2250" baseline="-9662" dirty="0" smtClean="0">
                <a:solidFill>
                  <a:srgbClr val="959797"/>
                </a:solidFill>
                <a:latin typeface="Arial"/>
                <a:cs typeface="Arial"/>
              </a:rPr>
              <a:t>-</a:t>
            </a:r>
            <a:r>
              <a:rPr sz="2250" baseline="-9662" dirty="0" smtClean="0">
                <a:solidFill>
                  <a:srgbClr val="ACACAC"/>
                </a:solidFill>
                <a:latin typeface="Arial"/>
                <a:cs typeface="Arial"/>
              </a:rPr>
              <a:t>-</a:t>
            </a:r>
            <a:r>
              <a:rPr sz="2250" spc="154" baseline="-9662" dirty="0" smtClean="0">
                <a:solidFill>
                  <a:srgbClr val="ACACAC"/>
                </a:solidFill>
                <a:latin typeface="Arial"/>
                <a:cs typeface="Arial"/>
              </a:rPr>
              <a:t> </a:t>
            </a:r>
            <a:r>
              <a:rPr sz="2250" spc="0" baseline="-9662" dirty="0" smtClean="0">
                <a:solidFill>
                  <a:srgbClr val="ACACAC"/>
                </a:solidFill>
                <a:latin typeface="Times New Roman"/>
                <a:cs typeface="Times New Roman"/>
              </a:rPr>
              <a:t>.</a:t>
            </a:r>
            <a:r>
              <a:rPr sz="2250" spc="79" baseline="-9662" dirty="0" smtClean="0">
                <a:solidFill>
                  <a:srgbClr val="ACACAC"/>
                </a:solidFill>
                <a:latin typeface="Times New Roman"/>
                <a:cs typeface="Times New Roman"/>
              </a:rPr>
              <a:t>.</a:t>
            </a:r>
            <a:r>
              <a:rPr sz="1500" spc="0" baseline="-14493" dirty="0" smtClean="0">
                <a:solidFill>
                  <a:srgbClr val="7E7E80"/>
                </a:solidFill>
                <a:latin typeface="Times New Roman"/>
                <a:cs typeface="Times New Roman"/>
              </a:rPr>
              <a:t>-</a:t>
            </a:r>
            <a:endParaRPr sz="1000">
              <a:latin typeface="Times New Roman"/>
              <a:cs typeface="Times New Roman"/>
            </a:endParaRPr>
          </a:p>
          <a:p>
            <a:pPr marL="3393729">
              <a:lnSpc>
                <a:spcPts val="1245"/>
              </a:lnSpc>
              <a:spcBef>
                <a:spcPts val="19"/>
              </a:spcBef>
            </a:pPr>
            <a:r>
              <a:rPr sz="1200" spc="0" baseline="7246" dirty="0" smtClean="0">
                <a:solidFill>
                  <a:srgbClr val="7E7E80"/>
                </a:solidFill>
                <a:latin typeface="Arial"/>
                <a:cs typeface="Arial"/>
              </a:rPr>
              <a:t>n. </a:t>
            </a:r>
            <a:r>
              <a:rPr sz="1200" spc="146" baseline="7246" dirty="0" smtClean="0">
                <a:solidFill>
                  <a:srgbClr val="7E7E80"/>
                </a:solidFill>
                <a:latin typeface="Arial"/>
                <a:cs typeface="Arial"/>
              </a:rPr>
              <a:t> </a:t>
            </a:r>
            <a:r>
              <a:rPr sz="1050" spc="0" baseline="8282" dirty="0" smtClean="0">
                <a:solidFill>
                  <a:srgbClr val="6B696D"/>
                </a:solidFill>
                <a:latin typeface="Times New Roman"/>
                <a:cs typeface="Times New Roman"/>
              </a:rPr>
              <a:t>te</a:t>
            </a:r>
            <a:r>
              <a:rPr sz="1050" spc="-4" baseline="8282" dirty="0" smtClean="0">
                <a:solidFill>
                  <a:srgbClr val="6B696D"/>
                </a:solidFill>
                <a:latin typeface="Times New Roman"/>
                <a:cs typeface="Times New Roman"/>
              </a:rPr>
              <a:t>a</a:t>
            </a:r>
            <a:r>
              <a:rPr sz="1050" spc="0" baseline="8282" dirty="0" smtClean="0">
                <a:solidFill>
                  <a:srgbClr val="7E7E80"/>
                </a:solidFill>
                <a:latin typeface="Times New Roman"/>
                <a:cs typeface="Times New Roman"/>
              </a:rPr>
              <a:t>....,...1-.o,,,a:</a:t>
            </a:r>
            <a:r>
              <a:rPr sz="1050" spc="-9" baseline="8282" dirty="0" smtClean="0">
                <a:solidFill>
                  <a:srgbClr val="7E7E80"/>
                </a:solidFill>
                <a:latin typeface="Times New Roman"/>
                <a:cs typeface="Times New Roman"/>
              </a:rPr>
              <a:t> </a:t>
            </a:r>
            <a:r>
              <a:rPr sz="1050" spc="0" baseline="8282" dirty="0" smtClean="0">
                <a:solidFill>
                  <a:srgbClr val="6B696D"/>
                </a:solidFill>
                <a:latin typeface="Times New Roman"/>
                <a:cs typeface="Times New Roman"/>
              </a:rPr>
              <a:t>w-</a:t>
            </a:r>
            <a:r>
              <a:rPr sz="1050" spc="0" baseline="8282" dirty="0" smtClean="0">
                <a:solidFill>
                  <a:srgbClr val="7E7E80"/>
                </a:solidFill>
                <a:latin typeface="Times New Roman"/>
                <a:cs typeface="Times New Roman"/>
              </a:rPr>
              <a:t>~:p</a:t>
            </a:r>
            <a:r>
              <a:rPr sz="1050" spc="-4" baseline="8282" dirty="0" smtClean="0">
                <a:solidFill>
                  <a:srgbClr val="7E7E80"/>
                </a:solidFill>
                <a:latin typeface="Times New Roman"/>
                <a:cs typeface="Times New Roman"/>
              </a:rPr>
              <a:t>e</a:t>
            </a:r>
            <a:r>
              <a:rPr sz="1050" spc="0" baseline="8282" dirty="0" smtClean="0">
                <a:solidFill>
                  <a:srgbClr val="54525D"/>
                </a:solidFill>
                <a:latin typeface="Times New Roman"/>
                <a:cs typeface="Times New Roman"/>
              </a:rPr>
              <a:t>s</a:t>
            </a:r>
            <a:r>
              <a:rPr sz="1050" spc="0" baseline="8282" dirty="0" smtClean="0">
                <a:solidFill>
                  <a:srgbClr val="7E7E80"/>
                </a:solidFill>
                <a:latin typeface="Times New Roman"/>
                <a:cs typeface="Times New Roman"/>
              </a:rPr>
              <a:t>:</a:t>
            </a:r>
            <a:r>
              <a:rPr sz="1050" spc="0" baseline="8282" dirty="0" smtClean="0">
                <a:solidFill>
                  <a:srgbClr val="6B696D"/>
                </a:solidFill>
                <a:latin typeface="Times New Roman"/>
                <a:cs typeface="Times New Roman"/>
              </a:rPr>
              <a:t>,'9;</a:t>
            </a:r>
            <a:r>
              <a:rPr sz="1050" spc="0" baseline="8282" dirty="0" smtClean="0">
                <a:solidFill>
                  <a:srgbClr val="959797"/>
                </a:solidFill>
                <a:latin typeface="Times New Roman"/>
                <a:cs typeface="Times New Roman"/>
              </a:rPr>
              <a:t>.,    </a:t>
            </a:r>
            <a:r>
              <a:rPr sz="1050" spc="-19" baseline="8282" dirty="0" smtClean="0">
                <a:solidFill>
                  <a:srgbClr val="959797"/>
                </a:solidFill>
                <a:latin typeface="Times New Roman"/>
                <a:cs typeface="Times New Roman"/>
              </a:rPr>
              <a:t> </a:t>
            </a:r>
            <a:r>
              <a:rPr sz="1050" spc="0" baseline="8282" dirty="0" smtClean="0">
                <a:solidFill>
                  <a:srgbClr val="ACACAC"/>
                </a:solidFill>
                <a:latin typeface="Times New Roman"/>
                <a:cs typeface="Times New Roman"/>
              </a:rPr>
              <a:t>.. </a:t>
            </a:r>
            <a:r>
              <a:rPr sz="1050" spc="27" baseline="8282" dirty="0" smtClean="0">
                <a:solidFill>
                  <a:srgbClr val="ACACAC"/>
                </a:solidFill>
                <a:latin typeface="Times New Roman"/>
                <a:cs typeface="Times New Roman"/>
              </a:rPr>
              <a:t> </a:t>
            </a:r>
            <a:r>
              <a:rPr sz="2400" spc="0" baseline="3623" dirty="0" smtClean="0">
                <a:solidFill>
                  <a:srgbClr val="ACACAC"/>
                </a:solidFill>
                <a:latin typeface="Arial"/>
                <a:cs typeface="Arial"/>
              </a:rPr>
              <a:t>•</a:t>
            </a:r>
            <a:endParaRPr sz="1600">
              <a:latin typeface="Arial"/>
              <a:cs typeface="Arial"/>
            </a:endParaRPr>
          </a:p>
          <a:p>
            <a:pPr marR="1041323" algn="r">
              <a:lnSpc>
                <a:spcPts val="1225"/>
              </a:lnSpc>
            </a:pPr>
            <a:r>
              <a:rPr sz="2100" i="1" baseline="-20705" dirty="0" smtClean="0">
                <a:solidFill>
                  <a:srgbClr val="ACACAC"/>
                </a:solidFill>
                <a:latin typeface="Times New Roman"/>
                <a:cs typeface="Times New Roman"/>
              </a:rPr>
              <a:t>...</a:t>
            </a:r>
            <a:r>
              <a:rPr sz="2100" i="1" baseline="-20705" dirty="0" smtClean="0">
                <a:solidFill>
                  <a:srgbClr val="BFBFBF"/>
                </a:solidFill>
                <a:latin typeface="Times New Roman"/>
                <a:cs typeface="Times New Roman"/>
              </a:rPr>
              <a:t>..</a:t>
            </a:r>
            <a:r>
              <a:rPr sz="2100" i="1" baseline="-20705" dirty="0" smtClean="0">
                <a:solidFill>
                  <a:srgbClr val="959797"/>
                </a:solidFill>
                <a:latin typeface="Times New Roman"/>
                <a:cs typeface="Times New Roman"/>
              </a:rPr>
              <a:t>.</a:t>
            </a:r>
            <a:r>
              <a:rPr sz="2100" i="1" spc="-89" baseline="-20705" dirty="0" smtClean="0">
                <a:solidFill>
                  <a:srgbClr val="959797"/>
                </a:solidFill>
                <a:latin typeface="Times New Roman"/>
                <a:cs typeface="Times New Roman"/>
              </a:rPr>
              <a:t> </a:t>
            </a:r>
            <a:r>
              <a:rPr sz="1350" spc="0" baseline="9662" dirty="0" smtClean="0">
                <a:solidFill>
                  <a:srgbClr val="ACACAC"/>
                </a:solidFill>
                <a:latin typeface="Arial"/>
                <a:cs typeface="Arial"/>
              </a:rPr>
              <a:t>i:</a:t>
            </a:r>
            <a:endParaRPr sz="900">
              <a:latin typeface="Arial"/>
              <a:cs typeface="Arial"/>
            </a:endParaRPr>
          </a:p>
          <a:p>
            <a:pPr marR="1056988" algn="r">
              <a:lnSpc>
                <a:spcPts val="1080"/>
              </a:lnSpc>
            </a:pPr>
            <a:r>
              <a:rPr sz="2400" spc="0" baseline="3623" dirty="0" smtClean="0">
                <a:solidFill>
                  <a:srgbClr val="ACACAC"/>
                </a:solidFill>
                <a:latin typeface="Arial"/>
                <a:cs typeface="Arial"/>
              </a:rPr>
              <a:t>..   </a:t>
            </a:r>
            <a:r>
              <a:rPr sz="2400" spc="212" baseline="3623" dirty="0" smtClean="0">
                <a:solidFill>
                  <a:srgbClr val="ACACAC"/>
                </a:solidFill>
                <a:latin typeface="Arial"/>
                <a:cs typeface="Arial"/>
              </a:rPr>
              <a:t> </a:t>
            </a:r>
            <a:r>
              <a:rPr sz="1200" i="1" spc="0" baseline="43481" dirty="0" smtClean="0">
                <a:solidFill>
                  <a:srgbClr val="ACACAC"/>
                </a:solidFill>
                <a:latin typeface="Times New Roman"/>
                <a:cs typeface="Times New Roman"/>
              </a:rPr>
              <a:t>:</a:t>
            </a:r>
            <a:endParaRPr sz="800">
              <a:latin typeface="Times New Roman"/>
              <a:cs typeface="Times New Roman"/>
            </a:endParaRPr>
          </a:p>
          <a:p>
            <a:pPr marR="124706" algn="r">
              <a:lnSpc>
                <a:spcPts val="2167"/>
              </a:lnSpc>
              <a:spcBef>
                <a:spcPts val="6574"/>
              </a:spcBef>
            </a:pPr>
            <a:r>
              <a:rPr sz="1000" dirty="0" smtClean="0">
                <a:solidFill>
                  <a:srgbClr val="959797"/>
                </a:solidFill>
                <a:latin typeface="Arial"/>
                <a:cs typeface="Arial"/>
              </a:rPr>
              <a:t>~</a:t>
            </a:r>
            <a:r>
              <a:rPr sz="1000" spc="-200" dirty="0" smtClean="0">
                <a:solidFill>
                  <a:srgbClr val="959797"/>
                </a:solidFill>
                <a:latin typeface="Arial"/>
                <a:cs typeface="Arial"/>
              </a:rPr>
              <a:t> </a:t>
            </a:r>
            <a:r>
              <a:rPr sz="900" spc="0" dirty="0" smtClean="0">
                <a:solidFill>
                  <a:srgbClr val="ACACAC"/>
                </a:solidFill>
                <a:latin typeface="Times New Roman"/>
                <a:cs typeface="Times New Roman"/>
              </a:rPr>
              <a:t>.....</a:t>
            </a:r>
            <a:r>
              <a:rPr sz="900" spc="-254" dirty="0" smtClean="0">
                <a:solidFill>
                  <a:srgbClr val="ACACAC"/>
                </a:solidFill>
                <a:latin typeface="Times New Roman"/>
                <a:cs typeface="Times New Roman"/>
              </a:rPr>
              <a:t>.</a:t>
            </a:r>
            <a:r>
              <a:rPr sz="1500" spc="0" baseline="17392" dirty="0" smtClean="0">
                <a:solidFill>
                  <a:srgbClr val="ACACAC"/>
                </a:solidFill>
                <a:latin typeface="Times New Roman"/>
                <a:cs typeface="Times New Roman"/>
              </a:rPr>
              <a:t>,</a:t>
            </a:r>
            <a:r>
              <a:rPr sz="1500" spc="0" baseline="17392" dirty="0" smtClean="0">
                <a:solidFill>
                  <a:srgbClr val="959797"/>
                </a:solidFill>
                <a:latin typeface="Times New Roman"/>
                <a:cs typeface="Times New Roman"/>
              </a:rPr>
              <a:t>·</a:t>
            </a:r>
            <a:r>
              <a:rPr sz="1500" spc="-25" baseline="17392" dirty="0" smtClean="0">
                <a:solidFill>
                  <a:srgbClr val="959797"/>
                </a:solidFill>
                <a:latin typeface="Times New Roman"/>
                <a:cs typeface="Times New Roman"/>
              </a:rPr>
              <a:t> </a:t>
            </a:r>
            <a:r>
              <a:rPr sz="2700" spc="0" baseline="9662" dirty="0" smtClean="0">
                <a:solidFill>
                  <a:srgbClr val="ACACAC"/>
                </a:solidFill>
                <a:latin typeface="Times New Roman"/>
                <a:cs typeface="Times New Roman"/>
              </a:rPr>
              <a:t>-·</a:t>
            </a:r>
            <a:r>
              <a:rPr sz="2700" spc="0" baseline="9662" dirty="0" smtClean="0">
                <a:solidFill>
                  <a:srgbClr val="BFBFBF"/>
                </a:solidFill>
                <a:latin typeface="Times New Roman"/>
                <a:cs typeface="Times New Roman"/>
              </a:rPr>
              <a:t>·</a:t>
            </a:r>
            <a:endParaRPr sz="1800">
              <a:latin typeface="Times New Roman"/>
              <a:cs typeface="Times New Roman"/>
            </a:endParaRPr>
          </a:p>
          <a:p>
            <a:pPr algn="r">
              <a:lnSpc>
                <a:spcPct val="95825"/>
              </a:lnSpc>
              <a:spcBef>
                <a:spcPts val="18634"/>
              </a:spcBef>
            </a:pPr>
            <a:r>
              <a:rPr sz="700" spc="0" dirty="0" smtClean="0">
                <a:solidFill>
                  <a:srgbClr val="7E7E80"/>
                </a:solidFill>
                <a:latin typeface="Arial"/>
                <a:cs typeface="Arial"/>
              </a:rPr>
              <a:t>0p"l.CI.. </a:t>
            </a:r>
            <a:r>
              <a:rPr sz="700" spc="79" dirty="0" smtClean="0">
                <a:solidFill>
                  <a:srgbClr val="7E7E80"/>
                </a:solidFill>
                <a:latin typeface="Arial"/>
                <a:cs typeface="Arial"/>
              </a:rPr>
              <a:t> </a:t>
            </a:r>
            <a:r>
              <a:rPr sz="600" spc="0" dirty="0" smtClean="0">
                <a:solidFill>
                  <a:srgbClr val="7E7E80"/>
                </a:solidFill>
                <a:latin typeface="Arial"/>
                <a:cs typeface="Arial"/>
              </a:rPr>
              <a:t>a:C)l.t06"1.C</a:t>
            </a:r>
            <a:r>
              <a:rPr sz="600" spc="-4" dirty="0" smtClean="0">
                <a:solidFill>
                  <a:srgbClr val="7E7E80"/>
                </a:solidFill>
                <a:latin typeface="Arial"/>
                <a:cs typeface="Arial"/>
              </a:rPr>
              <a:t>J</a:t>
            </a:r>
            <a:r>
              <a:rPr sz="600" spc="0" dirty="0" smtClean="0">
                <a:solidFill>
                  <a:srgbClr val="959797"/>
                </a:solidFill>
                <a:latin typeface="Arial"/>
                <a:cs typeface="Arial"/>
              </a:rPr>
              <a:t>T'W't</a:t>
            </a:r>
            <a:r>
              <a:rPr sz="600" spc="0" dirty="0" smtClean="0">
                <a:solidFill>
                  <a:srgbClr val="7E7E80"/>
                </a:solidFill>
                <a:latin typeface="Arial"/>
                <a:cs typeface="Arial"/>
              </a:rPr>
              <a:t>--,:ai;    </a:t>
            </a:r>
            <a:r>
              <a:rPr sz="600" spc="102" dirty="0" smtClean="0">
                <a:solidFill>
                  <a:srgbClr val="7E7E80"/>
                </a:solidFill>
                <a:latin typeface="Arial"/>
                <a:cs typeface="Arial"/>
              </a:rPr>
              <a:t> </a:t>
            </a:r>
            <a:r>
              <a:rPr sz="700" spc="0" dirty="0" smtClean="0">
                <a:solidFill>
                  <a:srgbClr val="7E7E80"/>
                </a:solidFill>
                <a:latin typeface="Arial"/>
                <a:cs typeface="Arial"/>
              </a:rPr>
              <a:t>"</a:t>
            </a:r>
            <a:endParaRPr sz="700">
              <a:latin typeface="Arial"/>
              <a:cs typeface="Arial"/>
            </a:endParaRPr>
          </a:p>
          <a:p>
            <a:pPr marR="161791" algn="r">
              <a:lnSpc>
                <a:spcPts val="625"/>
              </a:lnSpc>
              <a:spcBef>
                <a:spcPts val="31"/>
              </a:spcBef>
            </a:pPr>
            <a:r>
              <a:rPr sz="1200" spc="0" baseline="-14493" dirty="0" smtClean="0">
                <a:solidFill>
                  <a:srgbClr val="7E7E80"/>
                </a:solidFill>
                <a:latin typeface="Times New Roman"/>
                <a:cs typeface="Times New Roman"/>
              </a:rPr>
              <a:t>n.P1oX.'CD</a:t>
            </a:r>
            <a:r>
              <a:rPr sz="1200" spc="0" baseline="-14493" dirty="0" smtClean="0">
                <a:solidFill>
                  <a:srgbClr val="959797"/>
                </a:solidFill>
                <a:latin typeface="Times New Roman"/>
                <a:cs typeface="Times New Roman"/>
              </a:rPr>
              <a:t>"' </a:t>
            </a:r>
            <a:r>
              <a:rPr sz="1200" spc="162" baseline="-14493" dirty="0" smtClean="0">
                <a:solidFill>
                  <a:srgbClr val="959797"/>
                </a:solidFill>
                <a:latin typeface="Times New Roman"/>
                <a:cs typeface="Times New Roman"/>
              </a:rPr>
              <a:t> </a:t>
            </a:r>
            <a:r>
              <a:rPr sz="1200" spc="0" baseline="-14493" dirty="0" smtClean="0">
                <a:solidFill>
                  <a:srgbClr val="7E7E80"/>
                </a:solidFill>
                <a:latin typeface="Times New Roman"/>
                <a:cs typeface="Times New Roman"/>
              </a:rPr>
              <a:t>&amp;cp...«bcov,</a:t>
            </a:r>
            <a:endParaRPr sz="800">
              <a:latin typeface="Times New Roman"/>
              <a:cs typeface="Times New Roman"/>
            </a:endParaRPr>
          </a:p>
          <a:p>
            <a:pPr marR="34389" algn="r">
              <a:lnSpc>
                <a:spcPts val="1910"/>
              </a:lnSpc>
              <a:spcBef>
                <a:spcPts val="64"/>
              </a:spcBef>
            </a:pPr>
            <a:r>
              <a:rPr sz="1800" spc="0" baseline="2415" dirty="0" smtClean="0">
                <a:solidFill>
                  <a:srgbClr val="7E7E80"/>
                </a:solidFill>
                <a:latin typeface="Arial"/>
                <a:cs typeface="Arial"/>
              </a:rPr>
              <a:t>I                </a:t>
            </a:r>
            <a:r>
              <a:rPr sz="1800" spc="194" baseline="2415" dirty="0" smtClean="0">
                <a:solidFill>
                  <a:srgbClr val="7E7E80"/>
                </a:solidFill>
                <a:latin typeface="Arial"/>
                <a:cs typeface="Arial"/>
              </a:rPr>
              <a:t> </a:t>
            </a:r>
            <a:r>
              <a:rPr sz="3150" spc="0" baseline="1380" dirty="0" smtClean="0">
                <a:solidFill>
                  <a:srgbClr val="959797"/>
                </a:solidFill>
                <a:latin typeface="Arial"/>
                <a:cs typeface="Arial"/>
              </a:rPr>
              <a:t>°"'</a:t>
            </a:r>
            <a:r>
              <a:rPr sz="3150" spc="-4" baseline="1380" dirty="0" smtClean="0">
                <a:solidFill>
                  <a:srgbClr val="959797"/>
                </a:solidFill>
                <a:latin typeface="Arial"/>
                <a:cs typeface="Arial"/>
              </a:rPr>
              <a:t>"</a:t>
            </a:r>
            <a:r>
              <a:rPr sz="3150" spc="0" baseline="1380" dirty="0" smtClean="0">
                <a:solidFill>
                  <a:srgbClr val="7E7E80"/>
                </a:solidFill>
                <a:latin typeface="Arial"/>
                <a:cs typeface="Arial"/>
              </a:rPr>
              <a:t>*</a:t>
            </a:r>
            <a:r>
              <a:rPr sz="3150" spc="-314" baseline="1380" dirty="0" smtClean="0">
                <a:solidFill>
                  <a:srgbClr val="7E7E80"/>
                </a:solidFill>
                <a:latin typeface="Arial"/>
                <a:cs typeface="Arial"/>
              </a:rPr>
              <a:t> </a:t>
            </a:r>
            <a:r>
              <a:rPr sz="750" spc="0" baseline="5797" dirty="0" smtClean="0">
                <a:solidFill>
                  <a:srgbClr val="6B696D"/>
                </a:solidFill>
                <a:latin typeface="Times New Roman"/>
                <a:cs typeface="Times New Roman"/>
              </a:rPr>
              <a:t>Qt,</a:t>
            </a:r>
            <a:r>
              <a:rPr sz="750" spc="0" baseline="5797" dirty="0" smtClean="0">
                <a:solidFill>
                  <a:srgbClr val="7E7E80"/>
                </a:solidFill>
                <a:latin typeface="Times New Roman"/>
                <a:cs typeface="Times New Roman"/>
              </a:rPr>
              <a:t>~             </a:t>
            </a:r>
            <a:r>
              <a:rPr sz="750" spc="20" baseline="5797" dirty="0" smtClean="0">
                <a:solidFill>
                  <a:srgbClr val="7E7E80"/>
                </a:solidFill>
                <a:latin typeface="Times New Roman"/>
                <a:cs typeface="Times New Roman"/>
              </a:rPr>
              <a:t> </a:t>
            </a:r>
            <a:r>
              <a:rPr sz="1350" spc="0" baseline="3220" dirty="0" smtClean="0">
                <a:solidFill>
                  <a:srgbClr val="7E7E80"/>
                </a:solidFill>
                <a:latin typeface="Times New Roman"/>
                <a:cs typeface="Times New Roman"/>
              </a:rPr>
              <a:t>a.</a:t>
            </a:r>
            <a:endParaRPr sz="900">
              <a:latin typeface="Times New Roman"/>
              <a:cs typeface="Times New Roman"/>
            </a:endParaRPr>
          </a:p>
          <a:p>
            <a:pPr marR="134699" algn="r">
              <a:lnSpc>
                <a:spcPts val="475"/>
              </a:lnSpc>
            </a:pPr>
            <a:r>
              <a:rPr sz="900" spc="0" baseline="-14493" dirty="0" smtClean="0">
                <a:solidFill>
                  <a:srgbClr val="6B696D"/>
                </a:solidFill>
                <a:latin typeface="Times New Roman"/>
                <a:cs typeface="Times New Roman"/>
              </a:rPr>
              <a:t>A..-</a:t>
            </a:r>
            <a:r>
              <a:rPr sz="900" spc="0" baseline="-14493" dirty="0" smtClean="0">
                <a:solidFill>
                  <a:srgbClr val="959797"/>
                </a:solidFill>
                <a:latin typeface="Times New Roman"/>
                <a:cs typeface="Times New Roman"/>
              </a:rPr>
              <a:t>TOT</a:t>
            </a:r>
            <a:r>
              <a:rPr sz="900" spc="0" baseline="-14493" dirty="0" smtClean="0">
                <a:solidFill>
                  <a:srgbClr val="7E7E80"/>
                </a:solidFill>
                <a:latin typeface="Times New Roman"/>
                <a:cs typeface="Times New Roman"/>
              </a:rPr>
              <a:t>~        </a:t>
            </a:r>
            <a:r>
              <a:rPr sz="900" spc="29" baseline="-14493" dirty="0" smtClean="0">
                <a:solidFill>
                  <a:srgbClr val="7E7E80"/>
                </a:solidFill>
                <a:latin typeface="Times New Roman"/>
                <a:cs typeface="Times New Roman"/>
              </a:rPr>
              <a:t> </a:t>
            </a:r>
            <a:r>
              <a:rPr sz="900" spc="0" baseline="-14493" dirty="0" smtClean="0">
                <a:solidFill>
                  <a:srgbClr val="7E7E80"/>
                </a:solidFill>
                <a:latin typeface="Times New Roman"/>
                <a:cs typeface="Times New Roman"/>
              </a:rPr>
              <a:t>...</a:t>
            </a:r>
            <a:r>
              <a:rPr sz="900" spc="-39" baseline="-14493" dirty="0" smtClean="0">
                <a:solidFill>
                  <a:srgbClr val="7E7E80"/>
                </a:solidFill>
                <a:latin typeface="Times New Roman"/>
                <a:cs typeface="Times New Roman"/>
              </a:rPr>
              <a:t> </a:t>
            </a:r>
            <a:r>
              <a:rPr sz="900" spc="0" baseline="-14493" dirty="0" smtClean="0">
                <a:solidFill>
                  <a:srgbClr val="7E7E80"/>
                </a:solidFill>
                <a:latin typeface="Times New Roman"/>
                <a:cs typeface="Times New Roman"/>
              </a:rPr>
              <a:t>..,</a:t>
            </a:r>
            <a:endParaRPr sz="600">
              <a:latin typeface="Times New Roman"/>
              <a:cs typeface="Times New Roman"/>
            </a:endParaRPr>
          </a:p>
          <a:p>
            <a:pPr marL="3117213" marR="2390552" algn="ctr">
              <a:lnSpc>
                <a:spcPts val="1410"/>
              </a:lnSpc>
              <a:spcBef>
                <a:spcPts val="46"/>
              </a:spcBef>
            </a:pPr>
            <a:r>
              <a:rPr sz="1600" spc="0" dirty="0" smtClean="0">
                <a:solidFill>
                  <a:srgbClr val="ACACAC"/>
                </a:solidFill>
                <a:latin typeface="Arial"/>
                <a:cs typeface="Arial"/>
              </a:rPr>
              <a:t>,·</a:t>
            </a:r>
            <a:endParaRPr sz="1600">
              <a:latin typeface="Arial"/>
              <a:cs typeface="Arial"/>
            </a:endParaRPr>
          </a:p>
        </p:txBody>
      </p:sp>
      <p:sp>
        <p:nvSpPr>
          <p:cNvPr id="39" name="object 39"/>
          <p:cNvSpPr/>
          <p:nvPr/>
        </p:nvSpPr>
        <p:spPr>
          <a:xfrm>
            <a:off x="152400" y="6697941"/>
            <a:ext cx="8839200" cy="7658"/>
          </a:xfrm>
          <a:custGeom>
            <a:avLst/>
            <a:gdLst/>
            <a:ahLst/>
            <a:cxnLst/>
            <a:rect l="l" t="t" r="r" b="b"/>
            <a:pathLst>
              <a:path w="8839200" h="7658">
                <a:moveTo>
                  <a:pt x="0" y="7658"/>
                </a:moveTo>
                <a:lnTo>
                  <a:pt x="8839200" y="7658"/>
                </a:lnTo>
                <a:lnTo>
                  <a:pt x="8839200" y="0"/>
                </a:lnTo>
                <a:lnTo>
                  <a:pt x="0" y="0"/>
                </a:lnTo>
                <a:lnTo>
                  <a:pt x="0" y="7658"/>
                </a:lnTo>
                <a:close/>
              </a:path>
            </a:pathLst>
          </a:custGeom>
          <a:solidFill>
            <a:srgbClr val="C5D1D6"/>
          </a:solidFill>
        </p:spPr>
        <p:txBody>
          <a:bodyPr wrap="square" lIns="0" tIns="0" rIns="0" bIns="0" rtlCol="0">
            <a:noAutofit/>
          </a:bodyPr>
          <a:lstStyle/>
          <a:p>
            <a:endParaRPr/>
          </a:p>
        </p:txBody>
      </p:sp>
      <p:sp>
        <p:nvSpPr>
          <p:cNvPr id="40" name="object 40"/>
          <p:cNvSpPr/>
          <p:nvPr/>
        </p:nvSpPr>
        <p:spPr>
          <a:xfrm>
            <a:off x="152400" y="6705599"/>
            <a:ext cx="8839200" cy="152398"/>
          </a:xfrm>
          <a:custGeom>
            <a:avLst/>
            <a:gdLst/>
            <a:ahLst/>
            <a:cxnLst/>
            <a:rect l="l" t="t" r="r" b="b"/>
            <a:pathLst>
              <a:path w="8839200" h="152398">
                <a:moveTo>
                  <a:pt x="0" y="152398"/>
                </a:moveTo>
                <a:lnTo>
                  <a:pt x="8839200" y="152398"/>
                </a:lnTo>
                <a:lnTo>
                  <a:pt x="8839200" y="0"/>
                </a:lnTo>
                <a:lnTo>
                  <a:pt x="0" y="0"/>
                </a:lnTo>
                <a:lnTo>
                  <a:pt x="0" y="152398"/>
                </a:lnTo>
                <a:close/>
              </a:path>
            </a:pathLst>
          </a:custGeom>
          <a:solidFill>
            <a:srgbClr val="FFFFFF"/>
          </a:solidFill>
        </p:spPr>
        <p:txBody>
          <a:bodyPr wrap="square" lIns="0" tIns="0" rIns="0" bIns="0" rtlCol="0">
            <a:noAutofit/>
          </a:bodyPr>
          <a:lstStyle/>
          <a:p>
            <a:endParaRPr/>
          </a:p>
        </p:txBody>
      </p:sp>
      <p:sp>
        <p:nvSpPr>
          <p:cNvPr id="41" name="object 41"/>
          <p:cNvSpPr/>
          <p:nvPr/>
        </p:nvSpPr>
        <p:spPr>
          <a:xfrm>
            <a:off x="152400" y="0"/>
            <a:ext cx="8839200" cy="1393317"/>
          </a:xfrm>
          <a:custGeom>
            <a:avLst/>
            <a:gdLst/>
            <a:ahLst/>
            <a:cxnLst/>
            <a:rect l="l" t="t" r="r" b="b"/>
            <a:pathLst>
              <a:path w="8839200" h="1393317">
                <a:moveTo>
                  <a:pt x="0" y="1393317"/>
                </a:moveTo>
                <a:lnTo>
                  <a:pt x="8839200" y="1393317"/>
                </a:lnTo>
                <a:lnTo>
                  <a:pt x="8839200" y="0"/>
                </a:lnTo>
                <a:lnTo>
                  <a:pt x="0" y="0"/>
                </a:lnTo>
                <a:lnTo>
                  <a:pt x="0" y="1393317"/>
                </a:lnTo>
                <a:close/>
              </a:path>
            </a:pathLst>
          </a:custGeom>
          <a:solidFill>
            <a:srgbClr val="FFFFFF"/>
          </a:solidFill>
        </p:spPr>
        <p:txBody>
          <a:bodyPr wrap="square" lIns="0" tIns="0" rIns="0" bIns="0" rtlCol="0">
            <a:noAutofit/>
          </a:bodyPr>
          <a:lstStyle/>
          <a:p>
            <a:endParaRPr/>
          </a:p>
        </p:txBody>
      </p:sp>
      <p:sp>
        <p:nvSpPr>
          <p:cNvPr id="42" name="object 42"/>
          <p:cNvSpPr/>
          <p:nvPr/>
        </p:nvSpPr>
        <p:spPr>
          <a:xfrm>
            <a:off x="0" y="0"/>
            <a:ext cx="152400" cy="6858000"/>
          </a:xfrm>
          <a:custGeom>
            <a:avLst/>
            <a:gdLst/>
            <a:ahLst/>
            <a:cxnLst/>
            <a:rect l="l" t="t" r="r" b="b"/>
            <a:pathLst>
              <a:path w="152400" h="6858000">
                <a:moveTo>
                  <a:pt x="152400" y="0"/>
                </a:moveTo>
                <a:lnTo>
                  <a:pt x="0" y="0"/>
                </a:lnTo>
                <a:lnTo>
                  <a:pt x="0" y="6857998"/>
                </a:lnTo>
                <a:lnTo>
                  <a:pt x="152400" y="6857998"/>
                </a:lnTo>
                <a:lnTo>
                  <a:pt x="152400" y="0"/>
                </a:lnTo>
                <a:close/>
              </a:path>
            </a:pathLst>
          </a:custGeom>
          <a:solidFill>
            <a:srgbClr val="FFFFFF"/>
          </a:solidFill>
        </p:spPr>
        <p:txBody>
          <a:bodyPr wrap="square" lIns="0" tIns="0" rIns="0" bIns="0" rtlCol="0">
            <a:noAutofit/>
          </a:bodyPr>
          <a:lstStyle/>
          <a:p>
            <a:endParaRPr/>
          </a:p>
        </p:txBody>
      </p:sp>
      <p:sp>
        <p:nvSpPr>
          <p:cNvPr id="43" name="object 43"/>
          <p:cNvSpPr/>
          <p:nvPr/>
        </p:nvSpPr>
        <p:spPr>
          <a:xfrm>
            <a:off x="8991600" y="0"/>
            <a:ext cx="152400" cy="6858000"/>
          </a:xfrm>
          <a:custGeom>
            <a:avLst/>
            <a:gdLst/>
            <a:ahLst/>
            <a:cxnLst/>
            <a:rect l="l" t="t" r="r" b="b"/>
            <a:pathLst>
              <a:path w="152400" h="6858000">
                <a:moveTo>
                  <a:pt x="152400" y="0"/>
                </a:moveTo>
                <a:lnTo>
                  <a:pt x="0" y="0"/>
                </a:lnTo>
                <a:lnTo>
                  <a:pt x="0" y="6857998"/>
                </a:lnTo>
                <a:lnTo>
                  <a:pt x="152400" y="6857998"/>
                </a:lnTo>
                <a:lnTo>
                  <a:pt x="152400" y="0"/>
                </a:lnTo>
                <a:close/>
              </a:path>
            </a:pathLst>
          </a:custGeom>
          <a:solidFill>
            <a:srgbClr val="FFFFFF"/>
          </a:solidFill>
        </p:spPr>
        <p:txBody>
          <a:bodyPr wrap="square" lIns="0" tIns="0" rIns="0" bIns="0" rtlCol="0">
            <a:noAutofit/>
          </a:bodyPr>
          <a:lstStyle/>
          <a:p>
            <a:endParaRPr/>
          </a:p>
        </p:txBody>
      </p:sp>
      <p:sp>
        <p:nvSpPr>
          <p:cNvPr id="44" name="object 44"/>
          <p:cNvSpPr/>
          <p:nvPr/>
        </p:nvSpPr>
        <p:spPr>
          <a:xfrm>
            <a:off x="149352" y="6388379"/>
            <a:ext cx="8833104" cy="309562"/>
          </a:xfrm>
          <a:custGeom>
            <a:avLst/>
            <a:gdLst/>
            <a:ahLst/>
            <a:cxnLst/>
            <a:rect l="l" t="t" r="r" b="b"/>
            <a:pathLst>
              <a:path w="8833104" h="309562">
                <a:moveTo>
                  <a:pt x="0" y="309562"/>
                </a:moveTo>
                <a:lnTo>
                  <a:pt x="8833104" y="309562"/>
                </a:lnTo>
                <a:lnTo>
                  <a:pt x="8833104" y="0"/>
                </a:lnTo>
                <a:lnTo>
                  <a:pt x="0" y="0"/>
                </a:lnTo>
                <a:lnTo>
                  <a:pt x="0" y="309562"/>
                </a:lnTo>
                <a:close/>
              </a:path>
            </a:pathLst>
          </a:custGeom>
          <a:solidFill>
            <a:srgbClr val="8BACAD"/>
          </a:solidFill>
        </p:spPr>
        <p:txBody>
          <a:bodyPr wrap="square" lIns="0" tIns="0" rIns="0" bIns="0" rtlCol="0">
            <a:noAutofit/>
          </a:bodyPr>
          <a:lstStyle/>
          <a:p>
            <a:endParaRPr/>
          </a:p>
        </p:txBody>
      </p:sp>
      <p:sp>
        <p:nvSpPr>
          <p:cNvPr id="45" name="object 45"/>
          <p:cNvSpPr/>
          <p:nvPr/>
        </p:nvSpPr>
        <p:spPr>
          <a:xfrm>
            <a:off x="152400" y="155448"/>
            <a:ext cx="8833104" cy="6547104"/>
          </a:xfrm>
          <a:custGeom>
            <a:avLst/>
            <a:gdLst/>
            <a:ahLst/>
            <a:cxnLst/>
            <a:rect l="l" t="t" r="r" b="b"/>
            <a:pathLst>
              <a:path w="8833104" h="6547104">
                <a:moveTo>
                  <a:pt x="0" y="6547104"/>
                </a:moveTo>
                <a:lnTo>
                  <a:pt x="8833104" y="6547104"/>
                </a:lnTo>
                <a:lnTo>
                  <a:pt x="8833104" y="0"/>
                </a:lnTo>
                <a:lnTo>
                  <a:pt x="0" y="0"/>
                </a:lnTo>
                <a:lnTo>
                  <a:pt x="0" y="6547104"/>
                </a:lnTo>
                <a:close/>
              </a:path>
            </a:pathLst>
          </a:custGeom>
          <a:ln w="12699">
            <a:solidFill>
              <a:srgbClr val="7A9799"/>
            </a:solidFill>
          </a:ln>
        </p:spPr>
        <p:txBody>
          <a:bodyPr wrap="square" lIns="0" tIns="0" rIns="0" bIns="0" rtlCol="0">
            <a:noAutofit/>
          </a:bodyPr>
          <a:lstStyle/>
          <a:p>
            <a:endParaRPr/>
          </a:p>
        </p:txBody>
      </p:sp>
      <p:sp>
        <p:nvSpPr>
          <p:cNvPr id="46" name="object 46"/>
          <p:cNvSpPr/>
          <p:nvPr/>
        </p:nvSpPr>
        <p:spPr>
          <a:xfrm>
            <a:off x="152400" y="1276730"/>
            <a:ext cx="8833104" cy="0"/>
          </a:xfrm>
          <a:custGeom>
            <a:avLst/>
            <a:gdLst/>
            <a:ahLst/>
            <a:cxnLst/>
            <a:rect l="l" t="t" r="r" b="b"/>
            <a:pathLst>
              <a:path w="8833104">
                <a:moveTo>
                  <a:pt x="0" y="0"/>
                </a:moveTo>
                <a:lnTo>
                  <a:pt x="8833104" y="0"/>
                </a:lnTo>
              </a:path>
            </a:pathLst>
          </a:custGeom>
          <a:ln w="12700">
            <a:solidFill>
              <a:srgbClr val="7A9799"/>
            </a:solidFill>
            <a:prstDash val="dash"/>
          </a:ln>
        </p:spPr>
        <p:txBody>
          <a:bodyPr wrap="square" lIns="0" tIns="0" rIns="0" bIns="0" rtlCol="0">
            <a:noAutofit/>
          </a:bodyPr>
          <a:lstStyle/>
          <a:p>
            <a:endParaRPr/>
          </a:p>
        </p:txBody>
      </p:sp>
      <p:sp>
        <p:nvSpPr>
          <p:cNvPr id="47" name="object 47"/>
          <p:cNvSpPr/>
          <p:nvPr/>
        </p:nvSpPr>
        <p:spPr>
          <a:xfrm>
            <a:off x="4267200" y="956055"/>
            <a:ext cx="609600" cy="609600"/>
          </a:xfrm>
          <a:custGeom>
            <a:avLst/>
            <a:gdLst/>
            <a:ahLst/>
            <a:cxnLst/>
            <a:rect l="l" t="t" r="r" b="b"/>
            <a:pathLst>
              <a:path w="609600" h="609600">
                <a:moveTo>
                  <a:pt x="0" y="304800"/>
                </a:moveTo>
                <a:lnTo>
                  <a:pt x="1010" y="329790"/>
                </a:lnTo>
                <a:lnTo>
                  <a:pt x="3990" y="354225"/>
                </a:lnTo>
                <a:lnTo>
                  <a:pt x="8861" y="378027"/>
                </a:lnTo>
                <a:lnTo>
                  <a:pt x="15544" y="401116"/>
                </a:lnTo>
                <a:lnTo>
                  <a:pt x="23961" y="423416"/>
                </a:lnTo>
                <a:lnTo>
                  <a:pt x="34032" y="444846"/>
                </a:lnTo>
                <a:lnTo>
                  <a:pt x="45680" y="465328"/>
                </a:lnTo>
                <a:lnTo>
                  <a:pt x="58826" y="484784"/>
                </a:lnTo>
                <a:lnTo>
                  <a:pt x="73391" y="503135"/>
                </a:lnTo>
                <a:lnTo>
                  <a:pt x="89296" y="520303"/>
                </a:lnTo>
                <a:lnTo>
                  <a:pt x="106464" y="536208"/>
                </a:lnTo>
                <a:lnTo>
                  <a:pt x="124815" y="550773"/>
                </a:lnTo>
                <a:lnTo>
                  <a:pt x="144271" y="563919"/>
                </a:lnTo>
                <a:lnTo>
                  <a:pt x="164753" y="575567"/>
                </a:lnTo>
                <a:lnTo>
                  <a:pt x="186183" y="585638"/>
                </a:lnTo>
                <a:lnTo>
                  <a:pt x="208483" y="594055"/>
                </a:lnTo>
                <a:lnTo>
                  <a:pt x="231572" y="600738"/>
                </a:lnTo>
                <a:lnTo>
                  <a:pt x="255374" y="605609"/>
                </a:lnTo>
                <a:lnTo>
                  <a:pt x="279809" y="608589"/>
                </a:lnTo>
                <a:lnTo>
                  <a:pt x="304800" y="609600"/>
                </a:lnTo>
                <a:lnTo>
                  <a:pt x="329790" y="608589"/>
                </a:lnTo>
                <a:lnTo>
                  <a:pt x="354225" y="605609"/>
                </a:lnTo>
                <a:lnTo>
                  <a:pt x="378027" y="600738"/>
                </a:lnTo>
                <a:lnTo>
                  <a:pt x="401116" y="594055"/>
                </a:lnTo>
                <a:lnTo>
                  <a:pt x="423416" y="585638"/>
                </a:lnTo>
                <a:lnTo>
                  <a:pt x="444846" y="575567"/>
                </a:lnTo>
                <a:lnTo>
                  <a:pt x="465328" y="563919"/>
                </a:lnTo>
                <a:lnTo>
                  <a:pt x="484784" y="550773"/>
                </a:lnTo>
                <a:lnTo>
                  <a:pt x="503135" y="536208"/>
                </a:lnTo>
                <a:lnTo>
                  <a:pt x="520303" y="520303"/>
                </a:lnTo>
                <a:lnTo>
                  <a:pt x="536208" y="503135"/>
                </a:lnTo>
                <a:lnTo>
                  <a:pt x="550773" y="484784"/>
                </a:lnTo>
                <a:lnTo>
                  <a:pt x="563919" y="465328"/>
                </a:lnTo>
                <a:lnTo>
                  <a:pt x="575567" y="444846"/>
                </a:lnTo>
                <a:lnTo>
                  <a:pt x="585638" y="423416"/>
                </a:lnTo>
                <a:lnTo>
                  <a:pt x="594055" y="401116"/>
                </a:lnTo>
                <a:lnTo>
                  <a:pt x="600738" y="378027"/>
                </a:lnTo>
                <a:lnTo>
                  <a:pt x="605609" y="354225"/>
                </a:lnTo>
                <a:lnTo>
                  <a:pt x="608589" y="329790"/>
                </a:lnTo>
                <a:lnTo>
                  <a:pt x="609600" y="304800"/>
                </a:lnTo>
                <a:lnTo>
                  <a:pt x="608589" y="279792"/>
                </a:lnTo>
                <a:lnTo>
                  <a:pt x="605609" y="255343"/>
                </a:lnTo>
                <a:lnTo>
                  <a:pt x="600738" y="231531"/>
                </a:lnTo>
                <a:lnTo>
                  <a:pt x="594055" y="208434"/>
                </a:lnTo>
                <a:lnTo>
                  <a:pt x="585638" y="186130"/>
                </a:lnTo>
                <a:lnTo>
                  <a:pt x="575567" y="164697"/>
                </a:lnTo>
                <a:lnTo>
                  <a:pt x="563919" y="144215"/>
                </a:lnTo>
                <a:lnTo>
                  <a:pt x="550773" y="124760"/>
                </a:lnTo>
                <a:lnTo>
                  <a:pt x="536208" y="106412"/>
                </a:lnTo>
                <a:lnTo>
                  <a:pt x="520303" y="89249"/>
                </a:lnTo>
                <a:lnTo>
                  <a:pt x="503135" y="73348"/>
                </a:lnTo>
                <a:lnTo>
                  <a:pt x="484784" y="58789"/>
                </a:lnTo>
                <a:lnTo>
                  <a:pt x="465328" y="45650"/>
                </a:lnTo>
                <a:lnTo>
                  <a:pt x="444846" y="34008"/>
                </a:lnTo>
                <a:lnTo>
                  <a:pt x="423416" y="23943"/>
                </a:lnTo>
                <a:lnTo>
                  <a:pt x="401116" y="15532"/>
                </a:lnTo>
                <a:lnTo>
                  <a:pt x="378027" y="8854"/>
                </a:lnTo>
                <a:lnTo>
                  <a:pt x="354225" y="3987"/>
                </a:lnTo>
                <a:lnTo>
                  <a:pt x="329790" y="1009"/>
                </a:lnTo>
                <a:lnTo>
                  <a:pt x="304800" y="0"/>
                </a:lnTo>
                <a:lnTo>
                  <a:pt x="279809" y="1009"/>
                </a:lnTo>
                <a:lnTo>
                  <a:pt x="255374" y="3987"/>
                </a:lnTo>
                <a:lnTo>
                  <a:pt x="231572" y="8854"/>
                </a:lnTo>
                <a:lnTo>
                  <a:pt x="208483" y="15532"/>
                </a:lnTo>
                <a:lnTo>
                  <a:pt x="186183" y="23943"/>
                </a:lnTo>
                <a:lnTo>
                  <a:pt x="164753" y="34008"/>
                </a:lnTo>
                <a:lnTo>
                  <a:pt x="144271" y="45650"/>
                </a:lnTo>
                <a:lnTo>
                  <a:pt x="124815" y="58789"/>
                </a:lnTo>
                <a:lnTo>
                  <a:pt x="106464" y="73348"/>
                </a:lnTo>
                <a:lnTo>
                  <a:pt x="89296" y="89249"/>
                </a:lnTo>
                <a:lnTo>
                  <a:pt x="73391" y="106412"/>
                </a:lnTo>
                <a:lnTo>
                  <a:pt x="58826" y="124760"/>
                </a:lnTo>
                <a:lnTo>
                  <a:pt x="45680" y="144215"/>
                </a:lnTo>
                <a:lnTo>
                  <a:pt x="34032" y="164697"/>
                </a:lnTo>
                <a:lnTo>
                  <a:pt x="23961" y="186130"/>
                </a:lnTo>
                <a:lnTo>
                  <a:pt x="15544" y="208434"/>
                </a:lnTo>
                <a:lnTo>
                  <a:pt x="8861" y="231531"/>
                </a:lnTo>
                <a:lnTo>
                  <a:pt x="3990" y="255343"/>
                </a:lnTo>
                <a:lnTo>
                  <a:pt x="1010" y="279792"/>
                </a:lnTo>
                <a:lnTo>
                  <a:pt x="0" y="304800"/>
                </a:lnTo>
                <a:close/>
              </a:path>
            </a:pathLst>
          </a:custGeom>
          <a:solidFill>
            <a:srgbClr val="FFFFFF"/>
          </a:solidFill>
        </p:spPr>
        <p:txBody>
          <a:bodyPr wrap="square" lIns="0" tIns="0" rIns="0" bIns="0" rtlCol="0">
            <a:noAutofit/>
          </a:bodyPr>
          <a:lstStyle/>
          <a:p>
            <a:endParaRPr/>
          </a:p>
        </p:txBody>
      </p:sp>
      <p:sp>
        <p:nvSpPr>
          <p:cNvPr id="48" name="object 48"/>
          <p:cNvSpPr/>
          <p:nvPr/>
        </p:nvSpPr>
        <p:spPr>
          <a:xfrm>
            <a:off x="4361688" y="1050544"/>
            <a:ext cx="420624" cy="420623"/>
          </a:xfrm>
          <a:custGeom>
            <a:avLst/>
            <a:gdLst/>
            <a:ahLst/>
            <a:cxnLst/>
            <a:rect l="l" t="t" r="r" b="b"/>
            <a:pathLst>
              <a:path w="420624" h="420623">
                <a:moveTo>
                  <a:pt x="0" y="210311"/>
                </a:moveTo>
                <a:lnTo>
                  <a:pt x="696" y="227550"/>
                </a:lnTo>
                <a:lnTo>
                  <a:pt x="2751" y="244407"/>
                </a:lnTo>
                <a:lnTo>
                  <a:pt x="6109" y="260828"/>
                </a:lnTo>
                <a:lnTo>
                  <a:pt x="10716" y="276758"/>
                </a:lnTo>
                <a:lnTo>
                  <a:pt x="16519" y="292143"/>
                </a:lnTo>
                <a:lnTo>
                  <a:pt x="23464" y="306929"/>
                </a:lnTo>
                <a:lnTo>
                  <a:pt x="31496" y="321062"/>
                </a:lnTo>
                <a:lnTo>
                  <a:pt x="40562" y="334487"/>
                </a:lnTo>
                <a:lnTo>
                  <a:pt x="50608" y="347150"/>
                </a:lnTo>
                <a:lnTo>
                  <a:pt x="61579" y="358997"/>
                </a:lnTo>
                <a:lnTo>
                  <a:pt x="73421" y="369973"/>
                </a:lnTo>
                <a:lnTo>
                  <a:pt x="86081" y="380024"/>
                </a:lnTo>
                <a:lnTo>
                  <a:pt x="99505" y="389096"/>
                </a:lnTo>
                <a:lnTo>
                  <a:pt x="113638" y="397135"/>
                </a:lnTo>
                <a:lnTo>
                  <a:pt x="128426" y="404086"/>
                </a:lnTo>
                <a:lnTo>
                  <a:pt x="143816" y="409895"/>
                </a:lnTo>
                <a:lnTo>
                  <a:pt x="159754" y="414507"/>
                </a:lnTo>
                <a:lnTo>
                  <a:pt x="176185" y="417869"/>
                </a:lnTo>
                <a:lnTo>
                  <a:pt x="193055" y="419926"/>
                </a:lnTo>
                <a:lnTo>
                  <a:pt x="210312" y="420623"/>
                </a:lnTo>
                <a:lnTo>
                  <a:pt x="227568" y="419926"/>
                </a:lnTo>
                <a:lnTo>
                  <a:pt x="244438" y="417869"/>
                </a:lnTo>
                <a:lnTo>
                  <a:pt x="260869" y="414507"/>
                </a:lnTo>
                <a:lnTo>
                  <a:pt x="276807" y="409895"/>
                </a:lnTo>
                <a:lnTo>
                  <a:pt x="292197" y="404086"/>
                </a:lnTo>
                <a:lnTo>
                  <a:pt x="306985" y="397135"/>
                </a:lnTo>
                <a:lnTo>
                  <a:pt x="321118" y="389096"/>
                </a:lnTo>
                <a:lnTo>
                  <a:pt x="334542" y="380024"/>
                </a:lnTo>
                <a:lnTo>
                  <a:pt x="347202" y="369973"/>
                </a:lnTo>
                <a:lnTo>
                  <a:pt x="359044" y="358997"/>
                </a:lnTo>
                <a:lnTo>
                  <a:pt x="370015" y="347150"/>
                </a:lnTo>
                <a:lnTo>
                  <a:pt x="380061" y="334487"/>
                </a:lnTo>
                <a:lnTo>
                  <a:pt x="389127" y="321062"/>
                </a:lnTo>
                <a:lnTo>
                  <a:pt x="397159" y="306929"/>
                </a:lnTo>
                <a:lnTo>
                  <a:pt x="404104" y="292143"/>
                </a:lnTo>
                <a:lnTo>
                  <a:pt x="409907" y="276758"/>
                </a:lnTo>
                <a:lnTo>
                  <a:pt x="414514" y="260828"/>
                </a:lnTo>
                <a:lnTo>
                  <a:pt x="417872" y="244407"/>
                </a:lnTo>
                <a:lnTo>
                  <a:pt x="419927" y="227550"/>
                </a:lnTo>
                <a:lnTo>
                  <a:pt x="420624" y="210311"/>
                </a:lnTo>
                <a:lnTo>
                  <a:pt x="419927" y="193055"/>
                </a:lnTo>
                <a:lnTo>
                  <a:pt x="417872" y="176185"/>
                </a:lnTo>
                <a:lnTo>
                  <a:pt x="414514" y="159754"/>
                </a:lnTo>
                <a:lnTo>
                  <a:pt x="409907" y="143816"/>
                </a:lnTo>
                <a:lnTo>
                  <a:pt x="404104" y="128426"/>
                </a:lnTo>
                <a:lnTo>
                  <a:pt x="397159" y="113638"/>
                </a:lnTo>
                <a:lnTo>
                  <a:pt x="389127" y="99505"/>
                </a:lnTo>
                <a:lnTo>
                  <a:pt x="380061" y="86081"/>
                </a:lnTo>
                <a:lnTo>
                  <a:pt x="370015" y="73421"/>
                </a:lnTo>
                <a:lnTo>
                  <a:pt x="359044" y="61579"/>
                </a:lnTo>
                <a:lnTo>
                  <a:pt x="347202" y="50608"/>
                </a:lnTo>
                <a:lnTo>
                  <a:pt x="334542" y="40562"/>
                </a:lnTo>
                <a:lnTo>
                  <a:pt x="321118" y="31496"/>
                </a:lnTo>
                <a:lnTo>
                  <a:pt x="306985" y="23464"/>
                </a:lnTo>
                <a:lnTo>
                  <a:pt x="292197" y="16519"/>
                </a:lnTo>
                <a:lnTo>
                  <a:pt x="276807" y="10716"/>
                </a:lnTo>
                <a:lnTo>
                  <a:pt x="260869" y="6109"/>
                </a:lnTo>
                <a:lnTo>
                  <a:pt x="244438" y="2751"/>
                </a:lnTo>
                <a:lnTo>
                  <a:pt x="227568" y="696"/>
                </a:lnTo>
                <a:lnTo>
                  <a:pt x="210312" y="0"/>
                </a:lnTo>
                <a:lnTo>
                  <a:pt x="193055" y="696"/>
                </a:lnTo>
                <a:lnTo>
                  <a:pt x="176185" y="2751"/>
                </a:lnTo>
                <a:lnTo>
                  <a:pt x="159754" y="6109"/>
                </a:lnTo>
                <a:lnTo>
                  <a:pt x="143816" y="10716"/>
                </a:lnTo>
                <a:lnTo>
                  <a:pt x="128426" y="16519"/>
                </a:lnTo>
                <a:lnTo>
                  <a:pt x="113638" y="23464"/>
                </a:lnTo>
                <a:lnTo>
                  <a:pt x="99505" y="31496"/>
                </a:lnTo>
                <a:lnTo>
                  <a:pt x="86081" y="40562"/>
                </a:lnTo>
                <a:lnTo>
                  <a:pt x="73421" y="50608"/>
                </a:lnTo>
                <a:lnTo>
                  <a:pt x="61579" y="61579"/>
                </a:lnTo>
                <a:lnTo>
                  <a:pt x="50608" y="73421"/>
                </a:lnTo>
                <a:lnTo>
                  <a:pt x="40562" y="86081"/>
                </a:lnTo>
                <a:lnTo>
                  <a:pt x="31496" y="99505"/>
                </a:lnTo>
                <a:lnTo>
                  <a:pt x="23464" y="113638"/>
                </a:lnTo>
                <a:lnTo>
                  <a:pt x="16519" y="128426"/>
                </a:lnTo>
                <a:lnTo>
                  <a:pt x="10716" y="143816"/>
                </a:lnTo>
                <a:lnTo>
                  <a:pt x="6109" y="159754"/>
                </a:lnTo>
                <a:lnTo>
                  <a:pt x="2751" y="176185"/>
                </a:lnTo>
                <a:lnTo>
                  <a:pt x="696" y="193055"/>
                </a:lnTo>
                <a:lnTo>
                  <a:pt x="0" y="210311"/>
                </a:lnTo>
                <a:close/>
              </a:path>
            </a:pathLst>
          </a:custGeom>
          <a:solidFill>
            <a:srgbClr val="FFFFFF"/>
          </a:solidFill>
        </p:spPr>
        <p:txBody>
          <a:bodyPr wrap="square" lIns="0" tIns="0" rIns="0" bIns="0" rtlCol="0">
            <a:noAutofit/>
          </a:bodyPr>
          <a:lstStyle/>
          <a:p>
            <a:endParaRPr/>
          </a:p>
        </p:txBody>
      </p:sp>
      <p:sp>
        <p:nvSpPr>
          <p:cNvPr id="49" name="object 49"/>
          <p:cNvSpPr/>
          <p:nvPr/>
        </p:nvSpPr>
        <p:spPr>
          <a:xfrm>
            <a:off x="4336288" y="1059052"/>
            <a:ext cx="437514" cy="437514"/>
          </a:xfrm>
          <a:custGeom>
            <a:avLst/>
            <a:gdLst/>
            <a:ahLst/>
            <a:cxnLst/>
            <a:rect l="l" t="t" r="r" b="b"/>
            <a:pathLst>
              <a:path w="437514" h="437514">
                <a:moveTo>
                  <a:pt x="92201" y="318516"/>
                </a:moveTo>
                <a:lnTo>
                  <a:pt x="81661" y="304164"/>
                </a:lnTo>
                <a:lnTo>
                  <a:pt x="72516" y="288925"/>
                </a:lnTo>
                <a:lnTo>
                  <a:pt x="64897" y="272669"/>
                </a:lnTo>
                <a:lnTo>
                  <a:pt x="68072" y="314325"/>
                </a:lnTo>
                <a:lnTo>
                  <a:pt x="79628" y="329946"/>
                </a:lnTo>
                <a:lnTo>
                  <a:pt x="92710" y="344297"/>
                </a:lnTo>
                <a:lnTo>
                  <a:pt x="107061" y="357377"/>
                </a:lnTo>
                <a:lnTo>
                  <a:pt x="122554" y="369062"/>
                </a:lnTo>
                <a:lnTo>
                  <a:pt x="139191" y="379095"/>
                </a:lnTo>
                <a:lnTo>
                  <a:pt x="156845" y="387604"/>
                </a:lnTo>
                <a:lnTo>
                  <a:pt x="175387" y="394588"/>
                </a:lnTo>
                <a:lnTo>
                  <a:pt x="194563" y="399542"/>
                </a:lnTo>
                <a:lnTo>
                  <a:pt x="214629" y="402717"/>
                </a:lnTo>
                <a:lnTo>
                  <a:pt x="235331" y="403733"/>
                </a:lnTo>
                <a:lnTo>
                  <a:pt x="255904" y="402717"/>
                </a:lnTo>
                <a:lnTo>
                  <a:pt x="275971" y="399669"/>
                </a:lnTo>
                <a:lnTo>
                  <a:pt x="295401" y="394843"/>
                </a:lnTo>
                <a:lnTo>
                  <a:pt x="313944" y="387985"/>
                </a:lnTo>
                <a:lnTo>
                  <a:pt x="331597" y="379475"/>
                </a:lnTo>
                <a:lnTo>
                  <a:pt x="348234" y="369443"/>
                </a:lnTo>
                <a:lnTo>
                  <a:pt x="363854" y="357886"/>
                </a:lnTo>
                <a:lnTo>
                  <a:pt x="378206" y="344932"/>
                </a:lnTo>
                <a:lnTo>
                  <a:pt x="391287" y="330581"/>
                </a:lnTo>
                <a:lnTo>
                  <a:pt x="402844" y="314960"/>
                </a:lnTo>
                <a:lnTo>
                  <a:pt x="413003" y="298450"/>
                </a:lnTo>
                <a:lnTo>
                  <a:pt x="421639" y="280797"/>
                </a:lnTo>
                <a:lnTo>
                  <a:pt x="428371" y="262255"/>
                </a:lnTo>
                <a:lnTo>
                  <a:pt x="433324" y="242950"/>
                </a:lnTo>
                <a:lnTo>
                  <a:pt x="436499" y="223012"/>
                </a:lnTo>
                <a:lnTo>
                  <a:pt x="437514" y="202311"/>
                </a:lnTo>
                <a:lnTo>
                  <a:pt x="436625" y="181610"/>
                </a:lnTo>
                <a:lnTo>
                  <a:pt x="433577" y="161544"/>
                </a:lnTo>
                <a:lnTo>
                  <a:pt x="428625" y="142239"/>
                </a:lnTo>
                <a:lnTo>
                  <a:pt x="421894" y="123571"/>
                </a:lnTo>
                <a:lnTo>
                  <a:pt x="413512" y="105918"/>
                </a:lnTo>
                <a:lnTo>
                  <a:pt x="403351" y="89281"/>
                </a:lnTo>
                <a:lnTo>
                  <a:pt x="391795" y="73787"/>
                </a:lnTo>
                <a:lnTo>
                  <a:pt x="378840" y="59436"/>
                </a:lnTo>
                <a:lnTo>
                  <a:pt x="364489" y="46355"/>
                </a:lnTo>
                <a:lnTo>
                  <a:pt x="348996" y="34671"/>
                </a:lnTo>
                <a:lnTo>
                  <a:pt x="332359" y="24511"/>
                </a:lnTo>
                <a:lnTo>
                  <a:pt x="314706" y="16001"/>
                </a:lnTo>
                <a:lnTo>
                  <a:pt x="296163" y="9144"/>
                </a:lnTo>
                <a:lnTo>
                  <a:pt x="276860" y="4191"/>
                </a:lnTo>
                <a:lnTo>
                  <a:pt x="256794" y="1016"/>
                </a:lnTo>
                <a:lnTo>
                  <a:pt x="236092" y="0"/>
                </a:lnTo>
                <a:lnTo>
                  <a:pt x="215519" y="1016"/>
                </a:lnTo>
                <a:lnTo>
                  <a:pt x="195452" y="4063"/>
                </a:lnTo>
                <a:lnTo>
                  <a:pt x="176149" y="8889"/>
                </a:lnTo>
                <a:lnTo>
                  <a:pt x="157607" y="15621"/>
                </a:lnTo>
                <a:lnTo>
                  <a:pt x="139953" y="24130"/>
                </a:lnTo>
                <a:lnTo>
                  <a:pt x="123189" y="34289"/>
                </a:lnTo>
                <a:lnTo>
                  <a:pt x="107696" y="45847"/>
                </a:lnTo>
                <a:lnTo>
                  <a:pt x="93217" y="58927"/>
                </a:lnTo>
                <a:lnTo>
                  <a:pt x="80137" y="73151"/>
                </a:lnTo>
                <a:lnTo>
                  <a:pt x="68579" y="88646"/>
                </a:lnTo>
                <a:lnTo>
                  <a:pt x="58420" y="105283"/>
                </a:lnTo>
                <a:lnTo>
                  <a:pt x="49911" y="122936"/>
                </a:lnTo>
                <a:lnTo>
                  <a:pt x="43052" y="141350"/>
                </a:lnTo>
                <a:lnTo>
                  <a:pt x="38100" y="160782"/>
                </a:lnTo>
                <a:lnTo>
                  <a:pt x="34925" y="180721"/>
                </a:lnTo>
                <a:lnTo>
                  <a:pt x="33909" y="201422"/>
                </a:lnTo>
                <a:lnTo>
                  <a:pt x="34798" y="222123"/>
                </a:lnTo>
                <a:lnTo>
                  <a:pt x="37846" y="242188"/>
                </a:lnTo>
                <a:lnTo>
                  <a:pt x="42799" y="261366"/>
                </a:lnTo>
                <a:lnTo>
                  <a:pt x="49657" y="280035"/>
                </a:lnTo>
                <a:lnTo>
                  <a:pt x="50800" y="200660"/>
                </a:lnTo>
                <a:lnTo>
                  <a:pt x="51815" y="181610"/>
                </a:lnTo>
                <a:lnTo>
                  <a:pt x="54737" y="163322"/>
                </a:lnTo>
                <a:lnTo>
                  <a:pt x="59436" y="145542"/>
                </a:lnTo>
                <a:lnTo>
                  <a:pt x="65786" y="128777"/>
                </a:lnTo>
                <a:lnTo>
                  <a:pt x="73660" y="112649"/>
                </a:lnTo>
                <a:lnTo>
                  <a:pt x="83058" y="97409"/>
                </a:lnTo>
                <a:lnTo>
                  <a:pt x="93725" y="83185"/>
                </a:lnTo>
                <a:lnTo>
                  <a:pt x="105790" y="70358"/>
                </a:lnTo>
                <a:lnTo>
                  <a:pt x="119125" y="58293"/>
                </a:lnTo>
                <a:lnTo>
                  <a:pt x="133350" y="47751"/>
                </a:lnTo>
                <a:lnTo>
                  <a:pt x="148716" y="38608"/>
                </a:lnTo>
                <a:lnTo>
                  <a:pt x="164973" y="30861"/>
                </a:lnTo>
                <a:lnTo>
                  <a:pt x="181863" y="24892"/>
                </a:lnTo>
                <a:lnTo>
                  <a:pt x="199644" y="20447"/>
                </a:lnTo>
                <a:lnTo>
                  <a:pt x="218059" y="17652"/>
                </a:lnTo>
                <a:lnTo>
                  <a:pt x="236982" y="16891"/>
                </a:lnTo>
                <a:lnTo>
                  <a:pt x="256032" y="18034"/>
                </a:lnTo>
                <a:lnTo>
                  <a:pt x="274192" y="20955"/>
                </a:lnTo>
                <a:lnTo>
                  <a:pt x="291973" y="25654"/>
                </a:lnTo>
                <a:lnTo>
                  <a:pt x="308863" y="31876"/>
                </a:lnTo>
                <a:lnTo>
                  <a:pt x="324992" y="39750"/>
                </a:lnTo>
                <a:lnTo>
                  <a:pt x="340106" y="49149"/>
                </a:lnTo>
                <a:lnTo>
                  <a:pt x="354329" y="59944"/>
                </a:lnTo>
                <a:lnTo>
                  <a:pt x="367411" y="72009"/>
                </a:lnTo>
                <a:lnTo>
                  <a:pt x="379222" y="85089"/>
                </a:lnTo>
                <a:lnTo>
                  <a:pt x="389763" y="99441"/>
                </a:lnTo>
                <a:lnTo>
                  <a:pt x="399034" y="114808"/>
                </a:lnTo>
                <a:lnTo>
                  <a:pt x="406653" y="130937"/>
                </a:lnTo>
                <a:lnTo>
                  <a:pt x="412750" y="147955"/>
                </a:lnTo>
                <a:lnTo>
                  <a:pt x="417067" y="165735"/>
                </a:lnTo>
                <a:lnTo>
                  <a:pt x="419862" y="184276"/>
                </a:lnTo>
                <a:lnTo>
                  <a:pt x="420624" y="203073"/>
                </a:lnTo>
                <a:lnTo>
                  <a:pt x="419608" y="222123"/>
                </a:lnTo>
                <a:lnTo>
                  <a:pt x="416687" y="240411"/>
                </a:lnTo>
                <a:lnTo>
                  <a:pt x="411988" y="258063"/>
                </a:lnTo>
                <a:lnTo>
                  <a:pt x="405638" y="274955"/>
                </a:lnTo>
                <a:lnTo>
                  <a:pt x="397763" y="291084"/>
                </a:lnTo>
                <a:lnTo>
                  <a:pt x="388365" y="306197"/>
                </a:lnTo>
                <a:lnTo>
                  <a:pt x="377698" y="320421"/>
                </a:lnTo>
                <a:lnTo>
                  <a:pt x="365633" y="333501"/>
                </a:lnTo>
                <a:lnTo>
                  <a:pt x="352425" y="345439"/>
                </a:lnTo>
                <a:lnTo>
                  <a:pt x="338200" y="355981"/>
                </a:lnTo>
                <a:lnTo>
                  <a:pt x="322834" y="364998"/>
                </a:lnTo>
                <a:lnTo>
                  <a:pt x="306577" y="372745"/>
                </a:lnTo>
                <a:lnTo>
                  <a:pt x="289433" y="378968"/>
                </a:lnTo>
                <a:lnTo>
                  <a:pt x="271779" y="383286"/>
                </a:lnTo>
                <a:lnTo>
                  <a:pt x="253364" y="386080"/>
                </a:lnTo>
                <a:lnTo>
                  <a:pt x="234441" y="386842"/>
                </a:lnTo>
                <a:lnTo>
                  <a:pt x="215391" y="385699"/>
                </a:lnTo>
                <a:lnTo>
                  <a:pt x="197231" y="382777"/>
                </a:lnTo>
                <a:lnTo>
                  <a:pt x="179577" y="378079"/>
                </a:lnTo>
                <a:lnTo>
                  <a:pt x="162687" y="371729"/>
                </a:lnTo>
                <a:lnTo>
                  <a:pt x="146558" y="363855"/>
                </a:lnTo>
                <a:lnTo>
                  <a:pt x="131317" y="354584"/>
                </a:lnTo>
                <a:lnTo>
                  <a:pt x="117221" y="343788"/>
                </a:lnTo>
                <a:lnTo>
                  <a:pt x="104139" y="331724"/>
                </a:lnTo>
                <a:lnTo>
                  <a:pt x="92201" y="318516"/>
                </a:lnTo>
                <a:close/>
              </a:path>
              <a:path w="437514" h="437514">
                <a:moveTo>
                  <a:pt x="58674" y="255524"/>
                </a:moveTo>
                <a:lnTo>
                  <a:pt x="54228" y="237998"/>
                </a:lnTo>
                <a:lnTo>
                  <a:pt x="51562" y="219456"/>
                </a:lnTo>
                <a:lnTo>
                  <a:pt x="50800" y="200660"/>
                </a:lnTo>
                <a:lnTo>
                  <a:pt x="49657" y="280035"/>
                </a:lnTo>
                <a:lnTo>
                  <a:pt x="58038" y="297688"/>
                </a:lnTo>
                <a:lnTo>
                  <a:pt x="68072" y="314325"/>
                </a:lnTo>
                <a:lnTo>
                  <a:pt x="64897" y="272669"/>
                </a:lnTo>
                <a:lnTo>
                  <a:pt x="58674" y="255524"/>
                </a:lnTo>
                <a:close/>
              </a:path>
              <a:path w="437514" h="437514">
                <a:moveTo>
                  <a:pt x="54610" y="352679"/>
                </a:moveTo>
                <a:lnTo>
                  <a:pt x="69976" y="369316"/>
                </a:lnTo>
                <a:lnTo>
                  <a:pt x="86740" y="384556"/>
                </a:lnTo>
                <a:lnTo>
                  <a:pt x="105028" y="398018"/>
                </a:lnTo>
                <a:lnTo>
                  <a:pt x="124460" y="409575"/>
                </a:lnTo>
                <a:lnTo>
                  <a:pt x="145034" y="419481"/>
                </a:lnTo>
                <a:lnTo>
                  <a:pt x="166877" y="427355"/>
                </a:lnTo>
                <a:lnTo>
                  <a:pt x="189484" y="432943"/>
                </a:lnTo>
                <a:lnTo>
                  <a:pt x="212978" y="436499"/>
                </a:lnTo>
                <a:lnTo>
                  <a:pt x="236982" y="437514"/>
                </a:lnTo>
                <a:lnTo>
                  <a:pt x="261112" y="436245"/>
                </a:lnTo>
                <a:lnTo>
                  <a:pt x="284352" y="432562"/>
                </a:lnTo>
                <a:lnTo>
                  <a:pt x="307086" y="426593"/>
                </a:lnTo>
                <a:lnTo>
                  <a:pt x="328675" y="418464"/>
                </a:lnTo>
                <a:lnTo>
                  <a:pt x="349123" y="408432"/>
                </a:lnTo>
                <a:lnTo>
                  <a:pt x="368553" y="396621"/>
                </a:lnTo>
                <a:lnTo>
                  <a:pt x="386588" y="382905"/>
                </a:lnTo>
                <a:lnTo>
                  <a:pt x="403351" y="367538"/>
                </a:lnTo>
                <a:lnTo>
                  <a:pt x="418338" y="350774"/>
                </a:lnTo>
                <a:lnTo>
                  <a:pt x="431800" y="332613"/>
                </a:lnTo>
                <a:lnTo>
                  <a:pt x="443611" y="313055"/>
                </a:lnTo>
                <a:lnTo>
                  <a:pt x="453389" y="292354"/>
                </a:lnTo>
                <a:lnTo>
                  <a:pt x="461137" y="270637"/>
                </a:lnTo>
                <a:lnTo>
                  <a:pt x="466851" y="248158"/>
                </a:lnTo>
                <a:lnTo>
                  <a:pt x="470281" y="224662"/>
                </a:lnTo>
                <a:lnTo>
                  <a:pt x="471424" y="200660"/>
                </a:lnTo>
                <a:lnTo>
                  <a:pt x="470026" y="176402"/>
                </a:lnTo>
                <a:lnTo>
                  <a:pt x="466344" y="153162"/>
                </a:lnTo>
                <a:lnTo>
                  <a:pt x="460501" y="130556"/>
                </a:lnTo>
                <a:lnTo>
                  <a:pt x="452374" y="108966"/>
                </a:lnTo>
                <a:lnTo>
                  <a:pt x="442340" y="88392"/>
                </a:lnTo>
                <a:lnTo>
                  <a:pt x="430402" y="69087"/>
                </a:lnTo>
                <a:lnTo>
                  <a:pt x="416813" y="50926"/>
                </a:lnTo>
                <a:lnTo>
                  <a:pt x="401574" y="34417"/>
                </a:lnTo>
                <a:lnTo>
                  <a:pt x="384683" y="19176"/>
                </a:lnTo>
                <a:lnTo>
                  <a:pt x="366522" y="5714"/>
                </a:lnTo>
                <a:lnTo>
                  <a:pt x="347090" y="-5968"/>
                </a:lnTo>
                <a:lnTo>
                  <a:pt x="326263" y="-15875"/>
                </a:lnTo>
                <a:lnTo>
                  <a:pt x="304546" y="-23622"/>
                </a:lnTo>
                <a:lnTo>
                  <a:pt x="281939" y="-29210"/>
                </a:lnTo>
                <a:lnTo>
                  <a:pt x="258445" y="-32765"/>
                </a:lnTo>
                <a:lnTo>
                  <a:pt x="234441" y="-33781"/>
                </a:lnTo>
                <a:lnTo>
                  <a:pt x="210312" y="-32512"/>
                </a:lnTo>
                <a:lnTo>
                  <a:pt x="187071" y="-28828"/>
                </a:lnTo>
                <a:lnTo>
                  <a:pt x="164464" y="-22860"/>
                </a:lnTo>
                <a:lnTo>
                  <a:pt x="142875" y="-14858"/>
                </a:lnTo>
                <a:lnTo>
                  <a:pt x="122300" y="-4825"/>
                </a:lnTo>
                <a:lnTo>
                  <a:pt x="102997" y="7112"/>
                </a:lnTo>
                <a:lnTo>
                  <a:pt x="84836" y="20827"/>
                </a:lnTo>
                <a:lnTo>
                  <a:pt x="68325" y="36068"/>
                </a:lnTo>
                <a:lnTo>
                  <a:pt x="53086" y="52832"/>
                </a:lnTo>
                <a:lnTo>
                  <a:pt x="39624" y="71120"/>
                </a:lnTo>
                <a:lnTo>
                  <a:pt x="27939" y="90550"/>
                </a:lnTo>
                <a:lnTo>
                  <a:pt x="18161" y="111125"/>
                </a:lnTo>
                <a:lnTo>
                  <a:pt x="10160" y="132969"/>
                </a:lnTo>
                <a:lnTo>
                  <a:pt x="4572" y="155575"/>
                </a:lnTo>
                <a:lnTo>
                  <a:pt x="1015" y="179070"/>
                </a:lnTo>
                <a:lnTo>
                  <a:pt x="0" y="203073"/>
                </a:lnTo>
                <a:lnTo>
                  <a:pt x="1397" y="227330"/>
                </a:lnTo>
                <a:lnTo>
                  <a:pt x="5079" y="250571"/>
                </a:lnTo>
                <a:lnTo>
                  <a:pt x="11049" y="273176"/>
                </a:lnTo>
                <a:lnTo>
                  <a:pt x="16890" y="202311"/>
                </a:lnTo>
                <a:lnTo>
                  <a:pt x="18034" y="179959"/>
                </a:lnTo>
                <a:lnTo>
                  <a:pt x="21336" y="158242"/>
                </a:lnTo>
                <a:lnTo>
                  <a:pt x="26670" y="137160"/>
                </a:lnTo>
                <a:lnTo>
                  <a:pt x="34036" y="116967"/>
                </a:lnTo>
                <a:lnTo>
                  <a:pt x="43179" y="97917"/>
                </a:lnTo>
                <a:lnTo>
                  <a:pt x="54101" y="79883"/>
                </a:lnTo>
                <a:lnTo>
                  <a:pt x="66675" y="62992"/>
                </a:lnTo>
                <a:lnTo>
                  <a:pt x="80772" y="47498"/>
                </a:lnTo>
                <a:lnTo>
                  <a:pt x="96265" y="33274"/>
                </a:lnTo>
                <a:lnTo>
                  <a:pt x="113157" y="20700"/>
                </a:lnTo>
                <a:lnTo>
                  <a:pt x="131063" y="9651"/>
                </a:lnTo>
                <a:lnTo>
                  <a:pt x="150240" y="381"/>
                </a:lnTo>
                <a:lnTo>
                  <a:pt x="170307" y="-6985"/>
                </a:lnTo>
                <a:lnTo>
                  <a:pt x="191262" y="-12318"/>
                </a:lnTo>
                <a:lnTo>
                  <a:pt x="212851" y="-15748"/>
                </a:lnTo>
                <a:lnTo>
                  <a:pt x="235331" y="-16890"/>
                </a:lnTo>
                <a:lnTo>
                  <a:pt x="257683" y="-15875"/>
                </a:lnTo>
                <a:lnTo>
                  <a:pt x="279400" y="-12573"/>
                </a:lnTo>
                <a:lnTo>
                  <a:pt x="300354" y="-7238"/>
                </a:lnTo>
                <a:lnTo>
                  <a:pt x="320548" y="126"/>
                </a:lnTo>
                <a:lnTo>
                  <a:pt x="339725" y="9271"/>
                </a:lnTo>
                <a:lnTo>
                  <a:pt x="357759" y="20193"/>
                </a:lnTo>
                <a:lnTo>
                  <a:pt x="374650" y="32766"/>
                </a:lnTo>
                <a:lnTo>
                  <a:pt x="390144" y="46862"/>
                </a:lnTo>
                <a:lnTo>
                  <a:pt x="404240" y="62357"/>
                </a:lnTo>
                <a:lnTo>
                  <a:pt x="416940" y="79121"/>
                </a:lnTo>
                <a:lnTo>
                  <a:pt x="427863" y="97155"/>
                </a:lnTo>
                <a:lnTo>
                  <a:pt x="437134" y="116332"/>
                </a:lnTo>
                <a:lnTo>
                  <a:pt x="444500" y="136398"/>
                </a:lnTo>
                <a:lnTo>
                  <a:pt x="449961" y="157352"/>
                </a:lnTo>
                <a:lnTo>
                  <a:pt x="453389" y="179070"/>
                </a:lnTo>
                <a:lnTo>
                  <a:pt x="454533" y="201422"/>
                </a:lnTo>
                <a:lnTo>
                  <a:pt x="453389" y="223774"/>
                </a:lnTo>
                <a:lnTo>
                  <a:pt x="450088" y="245491"/>
                </a:lnTo>
                <a:lnTo>
                  <a:pt x="444753" y="266446"/>
                </a:lnTo>
                <a:lnTo>
                  <a:pt x="437514" y="286638"/>
                </a:lnTo>
                <a:lnTo>
                  <a:pt x="428371" y="305688"/>
                </a:lnTo>
                <a:lnTo>
                  <a:pt x="417322" y="323850"/>
                </a:lnTo>
                <a:lnTo>
                  <a:pt x="404749" y="340613"/>
                </a:lnTo>
                <a:lnTo>
                  <a:pt x="390778" y="356235"/>
                </a:lnTo>
                <a:lnTo>
                  <a:pt x="375285" y="370459"/>
                </a:lnTo>
                <a:lnTo>
                  <a:pt x="358394" y="383032"/>
                </a:lnTo>
                <a:lnTo>
                  <a:pt x="340360" y="393954"/>
                </a:lnTo>
                <a:lnTo>
                  <a:pt x="321310" y="403225"/>
                </a:lnTo>
                <a:lnTo>
                  <a:pt x="301244" y="410718"/>
                </a:lnTo>
                <a:lnTo>
                  <a:pt x="280162" y="416051"/>
                </a:lnTo>
                <a:lnTo>
                  <a:pt x="258572" y="419481"/>
                </a:lnTo>
                <a:lnTo>
                  <a:pt x="236092" y="420624"/>
                </a:lnTo>
                <a:lnTo>
                  <a:pt x="213740" y="419608"/>
                </a:lnTo>
                <a:lnTo>
                  <a:pt x="192024" y="416306"/>
                </a:lnTo>
                <a:lnTo>
                  <a:pt x="171069" y="410972"/>
                </a:lnTo>
                <a:lnTo>
                  <a:pt x="151002" y="403606"/>
                </a:lnTo>
                <a:lnTo>
                  <a:pt x="131825" y="394335"/>
                </a:lnTo>
                <a:lnTo>
                  <a:pt x="113791" y="383539"/>
                </a:lnTo>
                <a:lnTo>
                  <a:pt x="96900" y="370967"/>
                </a:lnTo>
                <a:lnTo>
                  <a:pt x="81279" y="356870"/>
                </a:lnTo>
                <a:lnTo>
                  <a:pt x="67183" y="341249"/>
                </a:lnTo>
                <a:lnTo>
                  <a:pt x="54483" y="324485"/>
                </a:lnTo>
                <a:lnTo>
                  <a:pt x="43561" y="306450"/>
                </a:lnTo>
                <a:lnTo>
                  <a:pt x="34289" y="287400"/>
                </a:lnTo>
                <a:lnTo>
                  <a:pt x="26924" y="267335"/>
                </a:lnTo>
                <a:lnTo>
                  <a:pt x="21462" y="246380"/>
                </a:lnTo>
                <a:lnTo>
                  <a:pt x="29083" y="315213"/>
                </a:lnTo>
                <a:lnTo>
                  <a:pt x="41021" y="334645"/>
                </a:lnTo>
                <a:lnTo>
                  <a:pt x="54610" y="352679"/>
                </a:lnTo>
                <a:close/>
              </a:path>
              <a:path w="437514" h="437514">
                <a:moveTo>
                  <a:pt x="19050" y="294767"/>
                </a:moveTo>
                <a:lnTo>
                  <a:pt x="29083" y="315213"/>
                </a:lnTo>
                <a:lnTo>
                  <a:pt x="21462" y="246380"/>
                </a:lnTo>
                <a:lnTo>
                  <a:pt x="18034" y="224662"/>
                </a:lnTo>
                <a:lnTo>
                  <a:pt x="16890" y="202311"/>
                </a:lnTo>
                <a:lnTo>
                  <a:pt x="11049" y="273176"/>
                </a:lnTo>
                <a:lnTo>
                  <a:pt x="19050" y="294767"/>
                </a:lnTo>
                <a:close/>
              </a:path>
            </a:pathLst>
          </a:custGeom>
          <a:solidFill>
            <a:srgbClr val="7A9799"/>
          </a:solidFill>
        </p:spPr>
        <p:txBody>
          <a:bodyPr wrap="square" lIns="0" tIns="0" rIns="0" bIns="0" rtlCol="0">
            <a:noAutofit/>
          </a:bodyPr>
          <a:lstStyle/>
          <a:p>
            <a:endParaRPr/>
          </a:p>
        </p:txBody>
      </p:sp>
      <p:sp>
        <p:nvSpPr>
          <p:cNvPr id="50" name="object 50"/>
          <p:cNvSpPr/>
          <p:nvPr/>
        </p:nvSpPr>
        <p:spPr>
          <a:xfrm>
            <a:off x="326009" y="1172464"/>
            <a:ext cx="911860" cy="148336"/>
          </a:xfrm>
          <a:prstGeom prst="rect">
            <a:avLst/>
          </a:prstGeom>
          <a:blipFill>
            <a:blip r:embed="rId2" cstate="print"/>
            <a:stretch>
              <a:fillRect/>
            </a:stretch>
          </a:blipFill>
        </p:spPr>
        <p:txBody>
          <a:bodyPr wrap="square" lIns="0" tIns="0" rIns="0" bIns="0" rtlCol="0">
            <a:noAutofit/>
          </a:bodyPr>
          <a:lstStyle/>
          <a:p>
            <a:endParaRPr/>
          </a:p>
        </p:txBody>
      </p:sp>
      <p:sp>
        <p:nvSpPr>
          <p:cNvPr id="51" name="object 51"/>
          <p:cNvSpPr/>
          <p:nvPr/>
        </p:nvSpPr>
        <p:spPr>
          <a:xfrm>
            <a:off x="432434" y="5327268"/>
            <a:ext cx="1870709" cy="982853"/>
          </a:xfrm>
          <a:prstGeom prst="rect">
            <a:avLst/>
          </a:prstGeom>
          <a:blipFill>
            <a:blip r:embed="rId3" cstate="print"/>
            <a:stretch>
              <a:fillRect/>
            </a:stretch>
          </a:blipFill>
        </p:spPr>
        <p:txBody>
          <a:bodyPr wrap="square" lIns="0" tIns="0" rIns="0" bIns="0" rtlCol="0">
            <a:noAutofit/>
          </a:bodyPr>
          <a:lstStyle/>
          <a:p>
            <a:endParaRPr/>
          </a:p>
        </p:txBody>
      </p:sp>
      <p:sp>
        <p:nvSpPr>
          <p:cNvPr id="52" name="object 52"/>
          <p:cNvSpPr/>
          <p:nvPr/>
        </p:nvSpPr>
        <p:spPr>
          <a:xfrm>
            <a:off x="4303140" y="994917"/>
            <a:ext cx="645541" cy="166115"/>
          </a:xfrm>
          <a:prstGeom prst="rect">
            <a:avLst/>
          </a:prstGeom>
          <a:blipFill>
            <a:blip r:embed="rId4" cstate="print"/>
            <a:stretch>
              <a:fillRect/>
            </a:stretch>
          </a:blipFill>
        </p:spPr>
        <p:txBody>
          <a:bodyPr wrap="square" lIns="0" tIns="0" rIns="0" bIns="0" rtlCol="0">
            <a:noAutofit/>
          </a:bodyPr>
          <a:lstStyle/>
          <a:p>
            <a:endParaRPr/>
          </a:p>
        </p:txBody>
      </p:sp>
      <p:sp>
        <p:nvSpPr>
          <p:cNvPr id="53" name="object 53"/>
          <p:cNvSpPr/>
          <p:nvPr/>
        </p:nvSpPr>
        <p:spPr>
          <a:xfrm>
            <a:off x="5066664" y="6214998"/>
            <a:ext cx="1142746" cy="219455"/>
          </a:xfrm>
          <a:prstGeom prst="rect">
            <a:avLst/>
          </a:prstGeom>
          <a:blipFill>
            <a:blip r:embed="rId5" cstate="print"/>
            <a:stretch>
              <a:fillRect/>
            </a:stretch>
          </a:blipFill>
        </p:spPr>
        <p:txBody>
          <a:bodyPr wrap="square" lIns="0" tIns="0" rIns="0" bIns="0" rtlCol="0">
            <a:noAutofit/>
          </a:bodyPr>
          <a:lstStyle/>
          <a:p>
            <a:endParaRPr/>
          </a:p>
        </p:txBody>
      </p:sp>
      <p:sp>
        <p:nvSpPr>
          <p:cNvPr id="54" name="object 54"/>
          <p:cNvSpPr/>
          <p:nvPr/>
        </p:nvSpPr>
        <p:spPr>
          <a:xfrm>
            <a:off x="5847841" y="480060"/>
            <a:ext cx="2900426" cy="929639"/>
          </a:xfrm>
          <a:prstGeom prst="rect">
            <a:avLst/>
          </a:prstGeom>
          <a:blipFill>
            <a:blip r:embed="rId6" cstate="print"/>
            <a:stretch>
              <a:fillRect/>
            </a:stretch>
          </a:blipFill>
        </p:spPr>
        <p:txBody>
          <a:bodyPr wrap="square" lIns="0" tIns="0" rIns="0" bIns="0" rtlCol="0">
            <a:noAutofit/>
          </a:bodyPr>
          <a:lstStyle/>
          <a:p>
            <a:endParaRPr/>
          </a:p>
        </p:txBody>
      </p:sp>
      <p:sp>
        <p:nvSpPr>
          <p:cNvPr id="55" name="object 55"/>
          <p:cNvSpPr/>
          <p:nvPr/>
        </p:nvSpPr>
        <p:spPr>
          <a:xfrm>
            <a:off x="6593586" y="3445128"/>
            <a:ext cx="894080" cy="95123"/>
          </a:xfrm>
          <a:prstGeom prst="rect">
            <a:avLst/>
          </a:prstGeom>
          <a:blipFill>
            <a:blip r:embed="rId7" cstate="print"/>
            <a:stretch>
              <a:fillRect/>
            </a:stretch>
          </a:blipFill>
        </p:spPr>
        <p:txBody>
          <a:bodyPr wrap="square" lIns="0" tIns="0" rIns="0" bIns="0" rtlCol="0">
            <a:noAutofit/>
          </a:bodyPr>
          <a:lstStyle/>
          <a:p>
            <a:endParaRPr/>
          </a:p>
        </p:txBody>
      </p:sp>
      <p:sp>
        <p:nvSpPr>
          <p:cNvPr id="57" name="object 57"/>
          <p:cNvSpPr/>
          <p:nvPr/>
        </p:nvSpPr>
        <p:spPr>
          <a:xfrm>
            <a:off x="7729982" y="6268212"/>
            <a:ext cx="805307" cy="183896"/>
          </a:xfrm>
          <a:prstGeom prst="rect">
            <a:avLst/>
          </a:prstGeom>
          <a:blipFill>
            <a:blip r:embed="rId8" cstate="print"/>
            <a:stretch>
              <a:fillRect/>
            </a:stretch>
          </a:blipFill>
        </p:spPr>
        <p:txBody>
          <a:bodyPr wrap="square" lIns="0" tIns="0" rIns="0" bIns="0" rtlCol="0">
            <a:noAutofit/>
          </a:bodyPr>
          <a:lstStyle/>
          <a:p>
            <a:endParaRPr/>
          </a:p>
        </p:txBody>
      </p:sp>
      <p:sp>
        <p:nvSpPr>
          <p:cNvPr id="58" name="object 58"/>
          <p:cNvSpPr/>
          <p:nvPr/>
        </p:nvSpPr>
        <p:spPr>
          <a:xfrm>
            <a:off x="5847842" y="3658235"/>
            <a:ext cx="2900426" cy="1444498"/>
          </a:xfrm>
          <a:prstGeom prst="rect">
            <a:avLst/>
          </a:prstGeom>
          <a:blipFill>
            <a:blip r:embed="rId9" cstate="print"/>
            <a:stretch>
              <a:fillRect/>
            </a:stretch>
          </a:blipFill>
        </p:spPr>
        <p:txBody>
          <a:bodyPr wrap="square" lIns="0" tIns="0" rIns="0" bIns="0" rtlCol="0">
            <a:noAutofit/>
          </a:bodyPr>
          <a:lstStyle/>
          <a:p>
            <a:endParaRPr/>
          </a:p>
        </p:txBody>
      </p:sp>
      <p:sp>
        <p:nvSpPr>
          <p:cNvPr id="59" name="object 59"/>
          <p:cNvSpPr/>
          <p:nvPr/>
        </p:nvSpPr>
        <p:spPr>
          <a:xfrm>
            <a:off x="326008" y="604392"/>
            <a:ext cx="5581523" cy="5723509"/>
          </a:xfrm>
          <a:prstGeom prst="rect">
            <a:avLst/>
          </a:prstGeom>
          <a:blipFill>
            <a:blip r:embed="rId10" cstate="print"/>
            <a:stretch>
              <a:fillRect/>
            </a:stretch>
          </a:blipFill>
        </p:spPr>
        <p:txBody>
          <a:bodyPr wrap="square" lIns="0" tIns="0" rIns="0" bIns="0" rtlCol="0">
            <a:noAutofit/>
          </a:bodyPr>
          <a:lstStyle/>
          <a:p>
            <a:endParaRPr/>
          </a:p>
        </p:txBody>
      </p:sp>
      <p:sp>
        <p:nvSpPr>
          <p:cNvPr id="60" name="object 60"/>
          <p:cNvSpPr/>
          <p:nvPr/>
        </p:nvSpPr>
        <p:spPr>
          <a:xfrm>
            <a:off x="342899" y="292099"/>
            <a:ext cx="8369299" cy="0"/>
          </a:xfrm>
          <a:custGeom>
            <a:avLst/>
            <a:gdLst/>
            <a:ahLst/>
            <a:cxnLst/>
            <a:rect l="l" t="t" r="r" b="b"/>
            <a:pathLst>
              <a:path w="8369299">
                <a:moveTo>
                  <a:pt x="0" y="0"/>
                </a:moveTo>
                <a:lnTo>
                  <a:pt x="8369299" y="0"/>
                </a:lnTo>
              </a:path>
            </a:pathLst>
          </a:custGeom>
          <a:ln w="12700">
            <a:solidFill>
              <a:srgbClr val="7E7E80"/>
            </a:solidFill>
          </a:ln>
        </p:spPr>
        <p:txBody>
          <a:bodyPr wrap="square" lIns="0" tIns="0" rIns="0" bIns="0" rtlCol="0">
            <a:noAutofit/>
          </a:bodyPr>
          <a:lstStyle/>
          <a:p>
            <a:endParaRPr/>
          </a:p>
        </p:txBody>
      </p:sp>
      <p:sp>
        <p:nvSpPr>
          <p:cNvPr id="61" name="object 61"/>
          <p:cNvSpPr/>
          <p:nvPr/>
        </p:nvSpPr>
        <p:spPr>
          <a:xfrm>
            <a:off x="342899" y="279399"/>
            <a:ext cx="0" cy="2921000"/>
          </a:xfrm>
          <a:custGeom>
            <a:avLst/>
            <a:gdLst/>
            <a:ahLst/>
            <a:cxnLst/>
            <a:rect l="l" t="t" r="r" b="b"/>
            <a:pathLst>
              <a:path h="2921000">
                <a:moveTo>
                  <a:pt x="0" y="2921000"/>
                </a:moveTo>
                <a:lnTo>
                  <a:pt x="0" y="0"/>
                </a:lnTo>
              </a:path>
            </a:pathLst>
          </a:custGeom>
          <a:ln w="12699">
            <a:solidFill>
              <a:srgbClr val="444444"/>
            </a:solidFill>
          </a:ln>
        </p:spPr>
        <p:txBody>
          <a:bodyPr wrap="square" lIns="0" tIns="0" rIns="0" bIns="0" rtlCol="0">
            <a:noAutofit/>
          </a:bodyPr>
          <a:lstStyle/>
          <a:p>
            <a:endParaRPr/>
          </a:p>
        </p:txBody>
      </p:sp>
      <p:sp>
        <p:nvSpPr>
          <p:cNvPr id="62" name="object 62"/>
          <p:cNvSpPr/>
          <p:nvPr/>
        </p:nvSpPr>
        <p:spPr>
          <a:xfrm>
            <a:off x="8305799" y="393699"/>
            <a:ext cx="406399" cy="0"/>
          </a:xfrm>
          <a:custGeom>
            <a:avLst/>
            <a:gdLst/>
            <a:ahLst/>
            <a:cxnLst/>
            <a:rect l="l" t="t" r="r" b="b"/>
            <a:pathLst>
              <a:path w="406399">
                <a:moveTo>
                  <a:pt x="0" y="0"/>
                </a:moveTo>
                <a:lnTo>
                  <a:pt x="406399" y="0"/>
                </a:lnTo>
              </a:path>
            </a:pathLst>
          </a:custGeom>
          <a:ln w="12700">
            <a:solidFill>
              <a:srgbClr val="7E7E80"/>
            </a:solidFill>
          </a:ln>
        </p:spPr>
        <p:txBody>
          <a:bodyPr wrap="square" lIns="0" tIns="0" rIns="0" bIns="0" rtlCol="0">
            <a:noAutofit/>
          </a:bodyPr>
          <a:lstStyle/>
          <a:p>
            <a:endParaRPr/>
          </a:p>
        </p:txBody>
      </p:sp>
      <p:sp>
        <p:nvSpPr>
          <p:cNvPr id="63" name="object 63"/>
          <p:cNvSpPr/>
          <p:nvPr/>
        </p:nvSpPr>
        <p:spPr>
          <a:xfrm>
            <a:off x="342899" y="571499"/>
            <a:ext cx="5499099" cy="0"/>
          </a:xfrm>
          <a:custGeom>
            <a:avLst/>
            <a:gdLst/>
            <a:ahLst/>
            <a:cxnLst/>
            <a:rect l="l" t="t" r="r" b="b"/>
            <a:pathLst>
              <a:path w="5499099">
                <a:moveTo>
                  <a:pt x="0" y="0"/>
                </a:moveTo>
                <a:lnTo>
                  <a:pt x="5499099" y="0"/>
                </a:lnTo>
              </a:path>
            </a:pathLst>
          </a:custGeom>
          <a:ln w="38100">
            <a:solidFill>
              <a:srgbClr val="7E7E80"/>
            </a:solidFill>
          </a:ln>
        </p:spPr>
        <p:txBody>
          <a:bodyPr wrap="square" lIns="0" tIns="0" rIns="0" bIns="0" rtlCol="0">
            <a:noAutofit/>
          </a:bodyPr>
          <a:lstStyle/>
          <a:p>
            <a:endParaRPr/>
          </a:p>
        </p:txBody>
      </p:sp>
      <p:sp>
        <p:nvSpPr>
          <p:cNvPr id="64" name="object 64"/>
          <p:cNvSpPr/>
          <p:nvPr/>
        </p:nvSpPr>
        <p:spPr>
          <a:xfrm>
            <a:off x="1219199" y="1193799"/>
            <a:ext cx="596899" cy="0"/>
          </a:xfrm>
          <a:custGeom>
            <a:avLst/>
            <a:gdLst/>
            <a:ahLst/>
            <a:cxnLst/>
            <a:rect l="l" t="t" r="r" b="b"/>
            <a:pathLst>
              <a:path w="596899">
                <a:moveTo>
                  <a:pt x="0" y="0"/>
                </a:moveTo>
                <a:lnTo>
                  <a:pt x="596899" y="0"/>
                </a:lnTo>
              </a:path>
            </a:pathLst>
          </a:custGeom>
          <a:ln w="12700">
            <a:solidFill>
              <a:srgbClr val="ACACAC"/>
            </a:solidFill>
          </a:ln>
        </p:spPr>
        <p:txBody>
          <a:bodyPr wrap="square" lIns="0" tIns="0" rIns="0" bIns="0" rtlCol="0">
            <a:noAutofit/>
          </a:bodyPr>
          <a:lstStyle/>
          <a:p>
            <a:endParaRPr/>
          </a:p>
        </p:txBody>
      </p:sp>
      <p:sp>
        <p:nvSpPr>
          <p:cNvPr id="65" name="object 65"/>
          <p:cNvSpPr/>
          <p:nvPr/>
        </p:nvSpPr>
        <p:spPr>
          <a:xfrm>
            <a:off x="342899" y="5219699"/>
            <a:ext cx="2285999" cy="0"/>
          </a:xfrm>
          <a:custGeom>
            <a:avLst/>
            <a:gdLst/>
            <a:ahLst/>
            <a:cxnLst/>
            <a:rect l="l" t="t" r="r" b="b"/>
            <a:pathLst>
              <a:path w="2285999">
                <a:moveTo>
                  <a:pt x="0" y="0"/>
                </a:moveTo>
                <a:lnTo>
                  <a:pt x="2285999" y="0"/>
                </a:lnTo>
              </a:path>
            </a:pathLst>
          </a:custGeom>
          <a:ln w="12700">
            <a:solidFill>
              <a:srgbClr val="ACACAC"/>
            </a:solidFill>
          </a:ln>
        </p:spPr>
        <p:txBody>
          <a:bodyPr wrap="square" lIns="0" tIns="0" rIns="0" bIns="0" rtlCol="0">
            <a:noAutofit/>
          </a:bodyPr>
          <a:lstStyle/>
          <a:p>
            <a:endParaRPr/>
          </a:p>
        </p:txBody>
      </p:sp>
      <p:sp>
        <p:nvSpPr>
          <p:cNvPr id="66" name="object 66"/>
          <p:cNvSpPr/>
          <p:nvPr/>
        </p:nvSpPr>
        <p:spPr>
          <a:xfrm>
            <a:off x="2590799" y="5206999"/>
            <a:ext cx="0" cy="1320800"/>
          </a:xfrm>
          <a:custGeom>
            <a:avLst/>
            <a:gdLst/>
            <a:ahLst/>
            <a:cxnLst/>
            <a:rect l="l" t="t" r="r" b="b"/>
            <a:pathLst>
              <a:path h="1320800">
                <a:moveTo>
                  <a:pt x="0" y="1320800"/>
                </a:moveTo>
                <a:lnTo>
                  <a:pt x="0" y="0"/>
                </a:lnTo>
              </a:path>
            </a:pathLst>
          </a:custGeom>
          <a:ln w="12699">
            <a:solidFill>
              <a:srgbClr val="7E7E80"/>
            </a:solidFill>
          </a:ln>
        </p:spPr>
        <p:txBody>
          <a:bodyPr wrap="square" lIns="0" tIns="0" rIns="0" bIns="0" rtlCol="0">
            <a:noAutofit/>
          </a:bodyPr>
          <a:lstStyle/>
          <a:p>
            <a:endParaRPr/>
          </a:p>
        </p:txBody>
      </p:sp>
      <p:sp>
        <p:nvSpPr>
          <p:cNvPr id="67" name="object 67"/>
          <p:cNvSpPr/>
          <p:nvPr/>
        </p:nvSpPr>
        <p:spPr>
          <a:xfrm>
            <a:off x="8331199" y="3632199"/>
            <a:ext cx="380999" cy="0"/>
          </a:xfrm>
          <a:custGeom>
            <a:avLst/>
            <a:gdLst/>
            <a:ahLst/>
            <a:cxnLst/>
            <a:rect l="l" t="t" r="r" b="b"/>
            <a:pathLst>
              <a:path w="380999">
                <a:moveTo>
                  <a:pt x="0" y="0"/>
                </a:moveTo>
                <a:lnTo>
                  <a:pt x="380999" y="0"/>
                </a:lnTo>
              </a:path>
            </a:pathLst>
          </a:custGeom>
          <a:ln w="12700">
            <a:solidFill>
              <a:srgbClr val="7E7E80"/>
            </a:solidFill>
          </a:ln>
        </p:spPr>
        <p:txBody>
          <a:bodyPr wrap="square" lIns="0" tIns="0" rIns="0" bIns="0" rtlCol="0">
            <a:noAutofit/>
          </a:bodyPr>
          <a:lstStyle/>
          <a:p>
            <a:endParaRPr/>
          </a:p>
        </p:txBody>
      </p:sp>
      <p:sp>
        <p:nvSpPr>
          <p:cNvPr id="68" name="object 68"/>
          <p:cNvSpPr/>
          <p:nvPr/>
        </p:nvSpPr>
        <p:spPr>
          <a:xfrm>
            <a:off x="4470399" y="5676900"/>
            <a:ext cx="4190999" cy="0"/>
          </a:xfrm>
          <a:custGeom>
            <a:avLst/>
            <a:gdLst/>
            <a:ahLst/>
            <a:cxnLst/>
            <a:rect l="l" t="t" r="r" b="b"/>
            <a:pathLst>
              <a:path w="4190999">
                <a:moveTo>
                  <a:pt x="0" y="0"/>
                </a:moveTo>
                <a:lnTo>
                  <a:pt x="4190999" y="0"/>
                </a:lnTo>
              </a:path>
            </a:pathLst>
          </a:custGeom>
          <a:ln w="12700">
            <a:solidFill>
              <a:srgbClr val="ACACAC"/>
            </a:solidFill>
          </a:ln>
        </p:spPr>
        <p:txBody>
          <a:bodyPr wrap="square" lIns="0" tIns="0" rIns="0" bIns="0" rtlCol="0">
            <a:noAutofit/>
          </a:bodyPr>
          <a:lstStyle/>
          <a:p>
            <a:endParaRPr/>
          </a:p>
        </p:txBody>
      </p:sp>
      <p:sp>
        <p:nvSpPr>
          <p:cNvPr id="69" name="object 69"/>
          <p:cNvSpPr/>
          <p:nvPr/>
        </p:nvSpPr>
        <p:spPr>
          <a:xfrm>
            <a:off x="4584699" y="6388100"/>
            <a:ext cx="444499" cy="0"/>
          </a:xfrm>
          <a:custGeom>
            <a:avLst/>
            <a:gdLst/>
            <a:ahLst/>
            <a:cxnLst/>
            <a:rect l="l" t="t" r="r" b="b"/>
            <a:pathLst>
              <a:path w="444499">
                <a:moveTo>
                  <a:pt x="0" y="0"/>
                </a:moveTo>
                <a:lnTo>
                  <a:pt x="444499" y="0"/>
                </a:lnTo>
              </a:path>
            </a:pathLst>
          </a:custGeom>
          <a:ln w="12700">
            <a:solidFill>
              <a:srgbClr val="7E7E80"/>
            </a:solidFill>
          </a:ln>
        </p:spPr>
        <p:txBody>
          <a:bodyPr wrap="square" lIns="0" tIns="0" rIns="0" bIns="0" rtlCol="0">
            <a:noAutofit/>
          </a:bodyPr>
          <a:lstStyle/>
          <a:p>
            <a:endParaRPr/>
          </a:p>
        </p:txBody>
      </p:sp>
      <p:sp>
        <p:nvSpPr>
          <p:cNvPr id="70" name="object 70"/>
          <p:cNvSpPr/>
          <p:nvPr/>
        </p:nvSpPr>
        <p:spPr>
          <a:xfrm>
            <a:off x="342899" y="6502400"/>
            <a:ext cx="8369299" cy="0"/>
          </a:xfrm>
          <a:custGeom>
            <a:avLst/>
            <a:gdLst/>
            <a:ahLst/>
            <a:cxnLst/>
            <a:rect l="l" t="t" r="r" b="b"/>
            <a:pathLst>
              <a:path w="8369299">
                <a:moveTo>
                  <a:pt x="0" y="0"/>
                </a:moveTo>
                <a:lnTo>
                  <a:pt x="8369299" y="0"/>
                </a:lnTo>
              </a:path>
            </a:pathLst>
          </a:custGeom>
          <a:ln w="25400">
            <a:solidFill>
              <a:srgbClr val="6B696D"/>
            </a:solidFill>
          </a:ln>
        </p:spPr>
        <p:txBody>
          <a:bodyPr wrap="square" lIns="0" tIns="0" rIns="0" bIns="0" rtlCol="0">
            <a:noAutofit/>
          </a:bodyPr>
          <a:lstStyle/>
          <a:p>
            <a:endParaRPr/>
          </a:p>
        </p:txBody>
      </p:sp>
      <p:sp>
        <p:nvSpPr>
          <p:cNvPr id="38" name="object 38"/>
          <p:cNvSpPr txBox="1"/>
          <p:nvPr/>
        </p:nvSpPr>
        <p:spPr>
          <a:xfrm>
            <a:off x="928335" y="472373"/>
            <a:ext cx="1421810" cy="139700"/>
          </a:xfrm>
          <a:prstGeom prst="rect">
            <a:avLst/>
          </a:prstGeom>
        </p:spPr>
        <p:txBody>
          <a:bodyPr wrap="square" lIns="0" tIns="0" rIns="0" bIns="0" rtlCol="0">
            <a:noAutofit/>
          </a:bodyPr>
          <a:lstStyle/>
          <a:p>
            <a:pPr marL="12700">
              <a:lnSpc>
                <a:spcPts val="1019"/>
              </a:lnSpc>
              <a:spcBef>
                <a:spcPts val="51"/>
              </a:spcBef>
            </a:pPr>
            <a:r>
              <a:rPr sz="700" dirty="0" smtClean="0">
                <a:solidFill>
                  <a:srgbClr val="7E7E80"/>
                </a:solidFill>
                <a:latin typeface="Arial"/>
                <a:cs typeface="Arial"/>
              </a:rPr>
              <a:t>.d</a:t>
            </a:r>
            <a:r>
              <a:rPr sz="700" dirty="0" smtClean="0">
                <a:solidFill>
                  <a:srgbClr val="6B696D"/>
                </a:solidFill>
                <a:latin typeface="Arial"/>
                <a:cs typeface="Arial"/>
              </a:rPr>
              <a:t>llG</a:t>
            </a:r>
            <a:r>
              <a:rPr sz="700" dirty="0" smtClean="0">
                <a:solidFill>
                  <a:srgbClr val="7E7E80"/>
                </a:solidFill>
                <a:latin typeface="Arial"/>
                <a:cs typeface="Arial"/>
              </a:rPr>
              <a:t>x.ci,:n-O"T'</a:t>
            </a:r>
            <a:r>
              <a:rPr sz="700" spc="-4" dirty="0" smtClean="0">
                <a:solidFill>
                  <a:srgbClr val="7E7E80"/>
                </a:solidFill>
                <a:latin typeface="Arial"/>
                <a:cs typeface="Arial"/>
              </a:rPr>
              <a:t>t</a:t>
            </a:r>
            <a:r>
              <a:rPr sz="700" spc="0" dirty="0" smtClean="0">
                <a:solidFill>
                  <a:srgbClr val="959797"/>
                </a:solidFill>
                <a:latin typeface="Arial"/>
                <a:cs typeface="Arial"/>
              </a:rPr>
              <a:t>-,;  </a:t>
            </a:r>
            <a:r>
              <a:rPr sz="700" spc="-64" dirty="0" smtClean="0">
                <a:solidFill>
                  <a:srgbClr val="959797"/>
                </a:solidFill>
                <a:latin typeface="Arial"/>
                <a:cs typeface="Arial"/>
              </a:rPr>
              <a:t> </a:t>
            </a:r>
            <a:r>
              <a:rPr sz="900" spc="0" dirty="0" smtClean="0">
                <a:solidFill>
                  <a:srgbClr val="6B696D"/>
                </a:solidFill>
                <a:latin typeface="Times New Roman"/>
                <a:cs typeface="Times New Roman"/>
              </a:rPr>
              <a:t>+</a:t>
            </a:r>
            <a:r>
              <a:rPr sz="900" spc="0" dirty="0" smtClean="0">
                <a:solidFill>
                  <a:srgbClr val="7E7E80"/>
                </a:solidFill>
                <a:latin typeface="Times New Roman"/>
                <a:cs typeface="Times New Roman"/>
              </a:rPr>
              <a:t>--ocn.~</a:t>
            </a:r>
            <a:endParaRPr sz="900">
              <a:latin typeface="Times New Roman"/>
              <a:cs typeface="Times New Roman"/>
            </a:endParaRPr>
          </a:p>
        </p:txBody>
      </p:sp>
      <p:sp>
        <p:nvSpPr>
          <p:cNvPr id="37" name="object 37"/>
          <p:cNvSpPr txBox="1"/>
          <p:nvPr/>
        </p:nvSpPr>
        <p:spPr>
          <a:xfrm>
            <a:off x="2473050" y="472373"/>
            <a:ext cx="1361823" cy="139700"/>
          </a:xfrm>
          <a:prstGeom prst="rect">
            <a:avLst/>
          </a:prstGeom>
        </p:spPr>
        <p:txBody>
          <a:bodyPr wrap="square" lIns="0" tIns="0" rIns="0" bIns="0" rtlCol="0">
            <a:noAutofit/>
          </a:bodyPr>
          <a:lstStyle/>
          <a:p>
            <a:pPr marL="12700">
              <a:lnSpc>
                <a:spcPts val="1019"/>
              </a:lnSpc>
              <a:spcBef>
                <a:spcPts val="51"/>
              </a:spcBef>
            </a:pPr>
            <a:r>
              <a:rPr sz="900" i="1" dirty="0" smtClean="0">
                <a:solidFill>
                  <a:srgbClr val="6B696D"/>
                </a:solidFill>
                <a:latin typeface="Times New Roman"/>
                <a:cs typeface="Times New Roman"/>
              </a:rPr>
              <a:t>r.t</a:t>
            </a:r>
            <a:r>
              <a:rPr sz="900" i="1" dirty="0" smtClean="0">
                <a:solidFill>
                  <a:srgbClr val="7E7E80"/>
                </a:solidFill>
                <a:latin typeface="Times New Roman"/>
                <a:cs typeface="Times New Roman"/>
              </a:rPr>
              <a:t>e:p</a:t>
            </a:r>
            <a:r>
              <a:rPr sz="900" i="1" spc="-4" dirty="0" smtClean="0">
                <a:solidFill>
                  <a:srgbClr val="7E7E80"/>
                </a:solidFill>
                <a:latin typeface="Times New Roman"/>
                <a:cs typeface="Times New Roman"/>
              </a:rPr>
              <a:t>~</a:t>
            </a:r>
            <a:r>
              <a:rPr sz="900" i="1" spc="0" dirty="0" smtClean="0">
                <a:solidFill>
                  <a:srgbClr val="959797"/>
                </a:solidFill>
                <a:latin typeface="Times New Roman"/>
                <a:cs typeface="Times New Roman"/>
              </a:rPr>
              <a:t>o.;</a:t>
            </a:r>
            <a:r>
              <a:rPr sz="900" i="1" spc="79" dirty="0" smtClean="0">
                <a:solidFill>
                  <a:srgbClr val="959797"/>
                </a:solidFill>
                <a:latin typeface="Times New Roman"/>
                <a:cs typeface="Times New Roman"/>
              </a:rPr>
              <a:t> </a:t>
            </a:r>
            <a:r>
              <a:rPr sz="500" spc="0" dirty="0" smtClean="0">
                <a:solidFill>
                  <a:srgbClr val="6B696D"/>
                </a:solidFill>
                <a:latin typeface="Arial"/>
                <a:cs typeface="Arial"/>
              </a:rPr>
              <a:t>'lrOl:D</a:t>
            </a:r>
            <a:endParaRPr sz="500">
              <a:latin typeface="Arial"/>
              <a:cs typeface="Arial"/>
            </a:endParaRPr>
          </a:p>
        </p:txBody>
      </p:sp>
      <p:sp>
        <p:nvSpPr>
          <p:cNvPr id="36" name="object 36"/>
          <p:cNvSpPr txBox="1"/>
          <p:nvPr/>
        </p:nvSpPr>
        <p:spPr>
          <a:xfrm>
            <a:off x="3866845" y="482593"/>
            <a:ext cx="1297646" cy="127000"/>
          </a:xfrm>
          <a:prstGeom prst="rect">
            <a:avLst/>
          </a:prstGeom>
        </p:spPr>
        <p:txBody>
          <a:bodyPr wrap="square" lIns="0" tIns="0" rIns="0" bIns="0" rtlCol="0">
            <a:noAutofit/>
          </a:bodyPr>
          <a:lstStyle/>
          <a:p>
            <a:pPr marL="12700">
              <a:lnSpc>
                <a:spcPts val="915"/>
              </a:lnSpc>
              <a:spcBef>
                <a:spcPts val="45"/>
              </a:spcBef>
            </a:pPr>
            <a:r>
              <a:rPr sz="800" dirty="0" smtClean="0">
                <a:solidFill>
                  <a:srgbClr val="7E7E80"/>
                </a:solidFill>
                <a:latin typeface="Times New Roman"/>
                <a:cs typeface="Times New Roman"/>
              </a:rPr>
              <a:t>B"'"</a:t>
            </a:r>
            <a:r>
              <a:rPr sz="800" dirty="0" smtClean="0">
                <a:solidFill>
                  <a:srgbClr val="6B696D"/>
                </a:solidFill>
                <a:latin typeface="Times New Roman"/>
                <a:cs typeface="Times New Roman"/>
              </a:rPr>
              <a:t>o:r</a:t>
            </a:r>
            <a:r>
              <a:rPr sz="800" dirty="0" smtClean="0">
                <a:solidFill>
                  <a:srgbClr val="7E7E80"/>
                </a:solidFill>
                <a:latin typeface="Times New Roman"/>
                <a:cs typeface="Times New Roman"/>
              </a:rPr>
              <a:t>OOOI.A.OTTITca.i;</a:t>
            </a:r>
            <a:endParaRPr sz="800">
              <a:latin typeface="Times New Roman"/>
              <a:cs typeface="Times New Roman"/>
            </a:endParaRPr>
          </a:p>
        </p:txBody>
      </p:sp>
      <p:sp>
        <p:nvSpPr>
          <p:cNvPr id="35" name="object 35"/>
          <p:cNvSpPr txBox="1"/>
          <p:nvPr/>
        </p:nvSpPr>
        <p:spPr>
          <a:xfrm>
            <a:off x="475574" y="492311"/>
            <a:ext cx="95842" cy="114300"/>
          </a:xfrm>
          <a:prstGeom prst="rect">
            <a:avLst/>
          </a:prstGeom>
        </p:spPr>
        <p:txBody>
          <a:bodyPr wrap="square" lIns="0" tIns="0" rIns="0" bIns="0" rtlCol="0">
            <a:noAutofit/>
          </a:bodyPr>
          <a:lstStyle/>
          <a:p>
            <a:pPr marL="12700">
              <a:lnSpc>
                <a:spcPct val="95825"/>
              </a:lnSpc>
              <a:spcBef>
                <a:spcPts val="10"/>
              </a:spcBef>
            </a:pPr>
            <a:r>
              <a:rPr sz="700" spc="0" dirty="0" smtClean="0">
                <a:solidFill>
                  <a:srgbClr val="7E7E80"/>
                </a:solidFill>
                <a:latin typeface="Arial"/>
                <a:cs typeface="Arial"/>
              </a:rPr>
              <a:t>~</a:t>
            </a:r>
            <a:endParaRPr sz="700">
              <a:latin typeface="Arial"/>
              <a:cs typeface="Arial"/>
            </a:endParaRPr>
          </a:p>
        </p:txBody>
      </p:sp>
      <p:sp>
        <p:nvSpPr>
          <p:cNvPr id="34" name="object 34"/>
          <p:cNvSpPr txBox="1"/>
          <p:nvPr/>
        </p:nvSpPr>
        <p:spPr>
          <a:xfrm>
            <a:off x="5624619" y="1165660"/>
            <a:ext cx="79692" cy="215900"/>
          </a:xfrm>
          <a:prstGeom prst="rect">
            <a:avLst/>
          </a:prstGeom>
        </p:spPr>
        <p:txBody>
          <a:bodyPr wrap="square" lIns="0" tIns="0" rIns="0" bIns="0" rtlCol="0">
            <a:noAutofit/>
          </a:bodyPr>
          <a:lstStyle/>
          <a:p>
            <a:pPr marL="12700">
              <a:lnSpc>
                <a:spcPts val="1630"/>
              </a:lnSpc>
              <a:spcBef>
                <a:spcPts val="81"/>
              </a:spcBef>
            </a:pPr>
            <a:r>
              <a:rPr sz="1500" spc="0" dirty="0" smtClean="0">
                <a:solidFill>
                  <a:srgbClr val="ACACAC"/>
                </a:solidFill>
                <a:latin typeface="Times New Roman"/>
                <a:cs typeface="Times New Roman"/>
              </a:rPr>
              <a:t>.</a:t>
            </a:r>
            <a:endParaRPr sz="1500">
              <a:latin typeface="Times New Roman"/>
              <a:cs typeface="Times New Roman"/>
            </a:endParaRPr>
          </a:p>
        </p:txBody>
      </p:sp>
      <p:sp>
        <p:nvSpPr>
          <p:cNvPr id="33" name="object 33"/>
          <p:cNvSpPr txBox="1"/>
          <p:nvPr/>
        </p:nvSpPr>
        <p:spPr>
          <a:xfrm>
            <a:off x="5890540" y="1660641"/>
            <a:ext cx="88831" cy="152400"/>
          </a:xfrm>
          <a:prstGeom prst="rect">
            <a:avLst/>
          </a:prstGeom>
        </p:spPr>
        <p:txBody>
          <a:bodyPr wrap="square" lIns="0" tIns="0" rIns="0" bIns="0" rtlCol="0">
            <a:noAutofit/>
          </a:bodyPr>
          <a:lstStyle/>
          <a:p>
            <a:pPr marL="12700">
              <a:lnSpc>
                <a:spcPts val="1120"/>
              </a:lnSpc>
              <a:spcBef>
                <a:spcPts val="55"/>
              </a:spcBef>
            </a:pPr>
            <a:r>
              <a:rPr sz="1000" spc="0" dirty="0" smtClean="0">
                <a:solidFill>
                  <a:srgbClr val="ACACAC"/>
                </a:solidFill>
                <a:latin typeface="Times New Roman"/>
                <a:cs typeface="Times New Roman"/>
              </a:rPr>
              <a:t>;._</a:t>
            </a:r>
            <a:endParaRPr sz="1000">
              <a:latin typeface="Times New Roman"/>
              <a:cs typeface="Times New Roman"/>
            </a:endParaRPr>
          </a:p>
        </p:txBody>
      </p:sp>
      <p:sp>
        <p:nvSpPr>
          <p:cNvPr id="32" name="object 32"/>
          <p:cNvSpPr txBox="1"/>
          <p:nvPr/>
        </p:nvSpPr>
        <p:spPr>
          <a:xfrm>
            <a:off x="5509206" y="1704711"/>
            <a:ext cx="142334" cy="228600"/>
          </a:xfrm>
          <a:prstGeom prst="rect">
            <a:avLst/>
          </a:prstGeom>
        </p:spPr>
        <p:txBody>
          <a:bodyPr wrap="square" lIns="0" tIns="0" rIns="0" bIns="0" rtlCol="0">
            <a:noAutofit/>
          </a:bodyPr>
          <a:lstStyle/>
          <a:p>
            <a:pPr marL="12700">
              <a:lnSpc>
                <a:spcPts val="1735"/>
              </a:lnSpc>
              <a:spcBef>
                <a:spcPts val="86"/>
              </a:spcBef>
            </a:pPr>
            <a:r>
              <a:rPr sz="1600" spc="0" dirty="0" smtClean="0">
                <a:solidFill>
                  <a:srgbClr val="7E7E80"/>
                </a:solidFill>
                <a:latin typeface="Arial"/>
                <a:cs typeface="Arial"/>
              </a:rPr>
              <a:t>.</a:t>
            </a:r>
            <a:r>
              <a:rPr sz="1600" spc="104" dirty="0" smtClean="0">
                <a:solidFill>
                  <a:srgbClr val="7E7E80"/>
                </a:solidFill>
                <a:latin typeface="Arial"/>
                <a:cs typeface="Arial"/>
              </a:rPr>
              <a:t> </a:t>
            </a:r>
            <a:r>
              <a:rPr sz="1600" spc="0" dirty="0" smtClean="0">
                <a:solidFill>
                  <a:srgbClr val="7E7E80"/>
                </a:solidFill>
                <a:latin typeface="Arial"/>
                <a:cs typeface="Arial"/>
              </a:rPr>
              <a:t>·</a:t>
            </a:r>
            <a:endParaRPr sz="1600">
              <a:latin typeface="Arial"/>
              <a:cs typeface="Arial"/>
            </a:endParaRPr>
          </a:p>
        </p:txBody>
      </p:sp>
      <p:sp>
        <p:nvSpPr>
          <p:cNvPr id="31" name="object 31"/>
          <p:cNvSpPr txBox="1"/>
          <p:nvPr/>
        </p:nvSpPr>
        <p:spPr>
          <a:xfrm>
            <a:off x="6379217" y="1913040"/>
            <a:ext cx="875064" cy="368300"/>
          </a:xfrm>
          <a:prstGeom prst="rect">
            <a:avLst/>
          </a:prstGeom>
        </p:spPr>
        <p:txBody>
          <a:bodyPr wrap="square" lIns="0" tIns="0" rIns="0" bIns="0" rtlCol="0">
            <a:noAutofit/>
          </a:bodyPr>
          <a:lstStyle/>
          <a:p>
            <a:pPr marL="12700">
              <a:lnSpc>
                <a:spcPts val="2855"/>
              </a:lnSpc>
              <a:spcBef>
                <a:spcPts val="142"/>
              </a:spcBef>
            </a:pPr>
            <a:r>
              <a:rPr sz="2700" dirty="0" smtClean="0">
                <a:solidFill>
                  <a:srgbClr val="ACACAC"/>
                </a:solidFill>
                <a:latin typeface="Times New Roman"/>
                <a:cs typeface="Times New Roman"/>
              </a:rPr>
              <a:t>,</a:t>
            </a:r>
            <a:r>
              <a:rPr sz="2700" dirty="0" smtClean="0">
                <a:solidFill>
                  <a:srgbClr val="959797"/>
                </a:solidFill>
                <a:latin typeface="Times New Roman"/>
                <a:cs typeface="Times New Roman"/>
              </a:rPr>
              <a:t>_</a:t>
            </a:r>
            <a:r>
              <a:rPr sz="2700" spc="-450" dirty="0" smtClean="0">
                <a:solidFill>
                  <a:srgbClr val="959797"/>
                </a:solidFill>
                <a:latin typeface="Times New Roman"/>
                <a:cs typeface="Times New Roman"/>
              </a:rPr>
              <a:t> </a:t>
            </a:r>
            <a:r>
              <a:rPr sz="1500" spc="0" dirty="0" smtClean="0">
                <a:solidFill>
                  <a:srgbClr val="959797"/>
                </a:solidFill>
                <a:latin typeface="Times New Roman"/>
                <a:cs typeface="Times New Roman"/>
              </a:rPr>
              <a:t>..</a:t>
            </a:r>
            <a:r>
              <a:rPr sz="1500" spc="0" dirty="0" smtClean="0">
                <a:solidFill>
                  <a:srgbClr val="BFBFBF"/>
                </a:solidFill>
                <a:latin typeface="Times New Roman"/>
                <a:cs typeface="Times New Roman"/>
              </a:rPr>
              <a:t>.</a:t>
            </a:r>
            <a:r>
              <a:rPr sz="1500" spc="-9" dirty="0" smtClean="0">
                <a:solidFill>
                  <a:srgbClr val="BFBFBF"/>
                </a:solidFill>
                <a:latin typeface="Times New Roman"/>
                <a:cs typeface="Times New Roman"/>
              </a:rPr>
              <a:t> </a:t>
            </a:r>
            <a:r>
              <a:rPr sz="1800" spc="0" dirty="0" smtClean="0">
                <a:solidFill>
                  <a:srgbClr val="959797"/>
                </a:solidFill>
                <a:latin typeface="Times New Roman"/>
                <a:cs typeface="Times New Roman"/>
              </a:rPr>
              <a:t>-</a:t>
            </a:r>
            <a:r>
              <a:rPr sz="1800" spc="0" dirty="0" smtClean="0">
                <a:solidFill>
                  <a:srgbClr val="ACACAC"/>
                </a:solidFill>
                <a:latin typeface="Times New Roman"/>
                <a:cs typeface="Times New Roman"/>
              </a:rPr>
              <a:t>-~ </a:t>
            </a:r>
            <a:r>
              <a:rPr sz="1800" spc="22" dirty="0" smtClean="0">
                <a:solidFill>
                  <a:srgbClr val="ACACAC"/>
                </a:solidFill>
                <a:latin typeface="Times New Roman"/>
                <a:cs typeface="Times New Roman"/>
              </a:rPr>
              <a:t> </a:t>
            </a:r>
            <a:r>
              <a:rPr sz="1800" u="sng" spc="0" dirty="0" smtClean="0">
                <a:solidFill>
                  <a:srgbClr val="ACACAC"/>
                </a:solidFill>
                <a:latin typeface="Times New Roman"/>
                <a:cs typeface="Times New Roman"/>
              </a:rPr>
              <a:t>   </a:t>
            </a:r>
            <a:r>
              <a:rPr sz="1800" u="sng" spc="45" dirty="0" smtClean="0">
                <a:solidFill>
                  <a:srgbClr val="ACACAC"/>
                </a:solidFill>
                <a:latin typeface="Times New Roman"/>
                <a:cs typeface="Times New Roman"/>
              </a:rPr>
              <a:t> </a:t>
            </a:r>
            <a:r>
              <a:rPr sz="1300" spc="0" dirty="0" smtClean="0">
                <a:solidFill>
                  <a:srgbClr val="ACACAC"/>
                </a:solidFill>
                <a:latin typeface="Times New Roman"/>
                <a:cs typeface="Times New Roman"/>
              </a:rPr>
              <a:t>......</a:t>
            </a:r>
            <a:r>
              <a:rPr sz="1300" spc="-169" dirty="0" smtClean="0">
                <a:solidFill>
                  <a:srgbClr val="ACACAC"/>
                </a:solidFill>
                <a:latin typeface="Times New Roman"/>
                <a:cs typeface="Times New Roman"/>
              </a:rPr>
              <a:t> </a:t>
            </a:r>
            <a:r>
              <a:rPr sz="1200" spc="0" dirty="0" smtClean="0">
                <a:solidFill>
                  <a:srgbClr val="959797"/>
                </a:solidFill>
                <a:latin typeface="Arial"/>
                <a:cs typeface="Arial"/>
              </a:rPr>
              <a:t>·</a:t>
            </a:r>
            <a:r>
              <a:rPr sz="1200" spc="14" dirty="0" smtClean="0">
                <a:solidFill>
                  <a:srgbClr val="959797"/>
                </a:solidFill>
                <a:latin typeface="Arial"/>
                <a:cs typeface="Arial"/>
              </a:rPr>
              <a:t>·</a:t>
            </a:r>
            <a:r>
              <a:rPr sz="1600" spc="0" dirty="0" smtClean="0">
                <a:solidFill>
                  <a:srgbClr val="959797"/>
                </a:solidFill>
                <a:latin typeface="Arial"/>
                <a:cs typeface="Arial"/>
              </a:rPr>
              <a:t>•</a:t>
            </a:r>
            <a:r>
              <a:rPr sz="1600" spc="0" dirty="0" smtClean="0">
                <a:solidFill>
                  <a:srgbClr val="ACACAC"/>
                </a:solidFill>
                <a:latin typeface="Arial"/>
                <a:cs typeface="Arial"/>
              </a:rPr>
              <a:t>.</a:t>
            </a:r>
            <a:endParaRPr sz="1600">
              <a:latin typeface="Arial"/>
              <a:cs typeface="Arial"/>
            </a:endParaRPr>
          </a:p>
        </p:txBody>
      </p:sp>
      <p:sp>
        <p:nvSpPr>
          <p:cNvPr id="30" name="object 30"/>
          <p:cNvSpPr txBox="1"/>
          <p:nvPr/>
        </p:nvSpPr>
        <p:spPr>
          <a:xfrm>
            <a:off x="4692459" y="2028546"/>
            <a:ext cx="76005" cy="190500"/>
          </a:xfrm>
          <a:prstGeom prst="rect">
            <a:avLst/>
          </a:prstGeom>
        </p:spPr>
        <p:txBody>
          <a:bodyPr wrap="square" lIns="0" tIns="0" rIns="0" bIns="0" rtlCol="0">
            <a:noAutofit/>
          </a:bodyPr>
          <a:lstStyle/>
          <a:p>
            <a:pPr marL="12700">
              <a:lnSpc>
                <a:spcPts val="1430"/>
              </a:lnSpc>
              <a:spcBef>
                <a:spcPts val="71"/>
              </a:spcBef>
            </a:pPr>
            <a:r>
              <a:rPr sz="1300" spc="0" dirty="0" smtClean="0">
                <a:solidFill>
                  <a:srgbClr val="959797"/>
                </a:solidFill>
                <a:latin typeface="Arial"/>
                <a:cs typeface="Arial"/>
              </a:rPr>
              <a:t>·</a:t>
            </a:r>
            <a:endParaRPr sz="1300">
              <a:latin typeface="Arial"/>
              <a:cs typeface="Arial"/>
            </a:endParaRPr>
          </a:p>
        </p:txBody>
      </p:sp>
      <p:sp>
        <p:nvSpPr>
          <p:cNvPr id="29" name="object 29"/>
          <p:cNvSpPr txBox="1"/>
          <p:nvPr/>
        </p:nvSpPr>
        <p:spPr>
          <a:xfrm>
            <a:off x="5899824" y="3150748"/>
            <a:ext cx="336080" cy="165100"/>
          </a:xfrm>
          <a:prstGeom prst="rect">
            <a:avLst/>
          </a:prstGeom>
        </p:spPr>
        <p:txBody>
          <a:bodyPr wrap="square" lIns="0" tIns="0" rIns="0" bIns="0" rtlCol="0">
            <a:noAutofit/>
          </a:bodyPr>
          <a:lstStyle/>
          <a:p>
            <a:pPr marL="12700">
              <a:lnSpc>
                <a:spcPts val="1225"/>
              </a:lnSpc>
              <a:spcBef>
                <a:spcPts val="61"/>
              </a:spcBef>
            </a:pPr>
            <a:r>
              <a:rPr sz="1000" spc="0" dirty="0" smtClean="0">
                <a:solidFill>
                  <a:srgbClr val="ACACAC"/>
                </a:solidFill>
                <a:latin typeface="Arial"/>
                <a:cs typeface="Arial"/>
              </a:rPr>
              <a:t>·       </a:t>
            </a:r>
            <a:r>
              <a:rPr sz="1000" spc="3" dirty="0" smtClean="0">
                <a:solidFill>
                  <a:srgbClr val="ACACAC"/>
                </a:solidFill>
                <a:latin typeface="Arial"/>
                <a:cs typeface="Arial"/>
              </a:rPr>
              <a:t> </a:t>
            </a:r>
            <a:r>
              <a:rPr sz="1100" spc="0" dirty="0" smtClean="0">
                <a:solidFill>
                  <a:srgbClr val="ACACAC"/>
                </a:solidFill>
                <a:latin typeface="Times New Roman"/>
                <a:cs typeface="Times New Roman"/>
              </a:rPr>
              <a:t>;.:</a:t>
            </a:r>
            <a:endParaRPr sz="1100">
              <a:latin typeface="Times New Roman"/>
              <a:cs typeface="Times New Roman"/>
            </a:endParaRPr>
          </a:p>
        </p:txBody>
      </p:sp>
      <p:sp>
        <p:nvSpPr>
          <p:cNvPr id="28" name="object 28"/>
          <p:cNvSpPr txBox="1"/>
          <p:nvPr/>
        </p:nvSpPr>
        <p:spPr>
          <a:xfrm>
            <a:off x="8305674" y="6022481"/>
            <a:ext cx="249857" cy="279400"/>
          </a:xfrm>
          <a:prstGeom prst="rect">
            <a:avLst/>
          </a:prstGeom>
        </p:spPr>
        <p:txBody>
          <a:bodyPr wrap="square" lIns="0" tIns="0" rIns="0" bIns="0" rtlCol="0">
            <a:noAutofit/>
          </a:bodyPr>
          <a:lstStyle/>
          <a:p>
            <a:pPr marL="12700">
              <a:lnSpc>
                <a:spcPts val="2145"/>
              </a:lnSpc>
              <a:spcBef>
                <a:spcPts val="107"/>
              </a:spcBef>
            </a:pPr>
            <a:r>
              <a:rPr sz="2000" spc="0" dirty="0" smtClean="0">
                <a:solidFill>
                  <a:srgbClr val="7E7E80"/>
                </a:solidFill>
                <a:latin typeface="Arial"/>
                <a:cs typeface="Arial"/>
              </a:rPr>
              <a:t>A</a:t>
            </a:r>
            <a:endParaRPr sz="2000">
              <a:latin typeface="Arial"/>
              <a:cs typeface="Arial"/>
            </a:endParaRPr>
          </a:p>
        </p:txBody>
      </p:sp>
      <p:sp>
        <p:nvSpPr>
          <p:cNvPr id="27" name="object 27"/>
          <p:cNvSpPr txBox="1"/>
          <p:nvPr/>
        </p:nvSpPr>
        <p:spPr>
          <a:xfrm>
            <a:off x="4577047" y="6050129"/>
            <a:ext cx="76769" cy="190500"/>
          </a:xfrm>
          <a:prstGeom prst="rect">
            <a:avLst/>
          </a:prstGeom>
        </p:spPr>
        <p:txBody>
          <a:bodyPr wrap="square" lIns="0" tIns="0" rIns="0" bIns="0" rtlCol="0">
            <a:noAutofit/>
          </a:bodyPr>
          <a:lstStyle/>
          <a:p>
            <a:pPr marL="12700">
              <a:lnSpc>
                <a:spcPts val="1430"/>
              </a:lnSpc>
              <a:spcBef>
                <a:spcPts val="71"/>
              </a:spcBef>
            </a:pPr>
            <a:r>
              <a:rPr sz="1300" spc="0" dirty="0" smtClean="0">
                <a:solidFill>
                  <a:srgbClr val="7E7E80"/>
                </a:solidFill>
                <a:latin typeface="Arial"/>
                <a:cs typeface="Arial"/>
              </a:rPr>
              <a:t>I</a:t>
            </a:r>
            <a:endParaRPr sz="1300">
              <a:latin typeface="Arial"/>
              <a:cs typeface="Arial"/>
            </a:endParaRPr>
          </a:p>
        </p:txBody>
      </p:sp>
      <p:sp>
        <p:nvSpPr>
          <p:cNvPr id="26" name="object 26"/>
          <p:cNvSpPr txBox="1"/>
          <p:nvPr/>
        </p:nvSpPr>
        <p:spPr>
          <a:xfrm>
            <a:off x="4985420" y="6050129"/>
            <a:ext cx="67595" cy="190500"/>
          </a:xfrm>
          <a:prstGeom prst="rect">
            <a:avLst/>
          </a:prstGeom>
        </p:spPr>
        <p:txBody>
          <a:bodyPr wrap="square" lIns="0" tIns="0" rIns="0" bIns="0" rtlCol="0">
            <a:noAutofit/>
          </a:bodyPr>
          <a:lstStyle/>
          <a:p>
            <a:pPr marL="12700">
              <a:lnSpc>
                <a:spcPts val="1430"/>
              </a:lnSpc>
              <a:spcBef>
                <a:spcPts val="71"/>
              </a:spcBef>
            </a:pPr>
            <a:r>
              <a:rPr sz="1300" spc="0" dirty="0" smtClean="0">
                <a:solidFill>
                  <a:srgbClr val="7E7E80"/>
                </a:solidFill>
                <a:latin typeface="Arial"/>
                <a:cs typeface="Arial"/>
              </a:rPr>
              <a:t>I</a:t>
            </a:r>
            <a:endParaRPr sz="1300">
              <a:latin typeface="Arial"/>
              <a:cs typeface="Arial"/>
            </a:endParaRPr>
          </a:p>
        </p:txBody>
      </p:sp>
      <p:sp>
        <p:nvSpPr>
          <p:cNvPr id="25" name="object 25"/>
          <p:cNvSpPr txBox="1"/>
          <p:nvPr/>
        </p:nvSpPr>
        <p:spPr>
          <a:xfrm>
            <a:off x="6707693" y="6281053"/>
            <a:ext cx="87629" cy="114300"/>
          </a:xfrm>
          <a:prstGeom prst="rect">
            <a:avLst/>
          </a:prstGeom>
        </p:spPr>
        <p:txBody>
          <a:bodyPr wrap="square" lIns="0" tIns="0" rIns="0" bIns="0" rtlCol="0">
            <a:noAutofit/>
          </a:bodyPr>
          <a:lstStyle/>
          <a:p>
            <a:pPr marL="12700">
              <a:lnSpc>
                <a:spcPct val="95825"/>
              </a:lnSpc>
              <a:spcBef>
                <a:spcPts val="10"/>
              </a:spcBef>
            </a:pPr>
            <a:r>
              <a:rPr sz="700" spc="0" dirty="0" smtClean="0">
                <a:solidFill>
                  <a:srgbClr val="959797"/>
                </a:solidFill>
                <a:latin typeface="Times New Roman"/>
                <a:cs typeface="Times New Roman"/>
              </a:rPr>
              <a:t>0</a:t>
            </a:r>
            <a:endParaRPr sz="700">
              <a:latin typeface="Times New Roman"/>
              <a:cs typeface="Times New Roman"/>
            </a:endParaRPr>
          </a:p>
        </p:txBody>
      </p:sp>
      <p:sp>
        <p:nvSpPr>
          <p:cNvPr id="24" name="object 24"/>
          <p:cNvSpPr txBox="1"/>
          <p:nvPr/>
        </p:nvSpPr>
        <p:spPr>
          <a:xfrm>
            <a:off x="7204844" y="6281053"/>
            <a:ext cx="132968" cy="114300"/>
          </a:xfrm>
          <a:prstGeom prst="rect">
            <a:avLst/>
          </a:prstGeom>
        </p:spPr>
        <p:txBody>
          <a:bodyPr wrap="square" lIns="0" tIns="0" rIns="0" bIns="0" rtlCol="0">
            <a:noAutofit/>
          </a:bodyPr>
          <a:lstStyle/>
          <a:p>
            <a:pPr marL="12700">
              <a:lnSpc>
                <a:spcPct val="95825"/>
              </a:lnSpc>
              <a:spcBef>
                <a:spcPts val="10"/>
              </a:spcBef>
            </a:pPr>
            <a:r>
              <a:rPr sz="700" spc="0" dirty="0" smtClean="0">
                <a:solidFill>
                  <a:srgbClr val="7E7E80"/>
                </a:solidFill>
                <a:latin typeface="Times New Roman"/>
                <a:cs typeface="Times New Roman"/>
              </a:rPr>
              <a:t>1</a:t>
            </a:r>
            <a:r>
              <a:rPr sz="700" spc="0" dirty="0" smtClean="0">
                <a:solidFill>
                  <a:srgbClr val="959797"/>
                </a:solidFill>
                <a:latin typeface="Times New Roman"/>
                <a:cs typeface="Times New Roman"/>
              </a:rPr>
              <a:t>0</a:t>
            </a:r>
            <a:endParaRPr sz="700">
              <a:latin typeface="Times New Roman"/>
              <a:cs typeface="Times New Roman"/>
            </a:endParaRPr>
          </a:p>
        </p:txBody>
      </p:sp>
      <p:sp>
        <p:nvSpPr>
          <p:cNvPr id="23" name="object 23"/>
          <p:cNvSpPr txBox="1"/>
          <p:nvPr/>
        </p:nvSpPr>
        <p:spPr>
          <a:xfrm>
            <a:off x="3085599" y="6321398"/>
            <a:ext cx="452003" cy="226965"/>
          </a:xfrm>
          <a:prstGeom prst="rect">
            <a:avLst/>
          </a:prstGeom>
        </p:spPr>
        <p:txBody>
          <a:bodyPr wrap="square" lIns="0" tIns="0" rIns="0" bIns="0" rtlCol="0">
            <a:noAutofit/>
          </a:bodyPr>
          <a:lstStyle/>
          <a:p>
            <a:pPr marL="12700">
              <a:lnSpc>
                <a:spcPts val="1720"/>
              </a:lnSpc>
              <a:spcBef>
                <a:spcPts val="86"/>
              </a:spcBef>
            </a:pPr>
            <a:r>
              <a:rPr sz="1500" i="1" spc="0" dirty="0" smtClean="0">
                <a:solidFill>
                  <a:srgbClr val="ACACAC"/>
                </a:solidFill>
                <a:latin typeface="Times New Roman"/>
                <a:cs typeface="Times New Roman"/>
              </a:rPr>
              <a:t>..</a:t>
            </a:r>
            <a:r>
              <a:rPr sz="1500" i="1" spc="0" dirty="0" smtClean="0">
                <a:solidFill>
                  <a:srgbClr val="959797"/>
                </a:solidFill>
                <a:latin typeface="Times New Roman"/>
                <a:cs typeface="Times New Roman"/>
              </a:rPr>
              <a:t>..      </a:t>
            </a:r>
            <a:r>
              <a:rPr sz="1500" i="1" spc="154" dirty="0" smtClean="0">
                <a:solidFill>
                  <a:srgbClr val="959797"/>
                </a:solidFill>
                <a:latin typeface="Times New Roman"/>
                <a:cs typeface="Times New Roman"/>
              </a:rPr>
              <a:t> </a:t>
            </a:r>
            <a:r>
              <a:rPr sz="1300" spc="0" dirty="0" smtClean="0">
                <a:solidFill>
                  <a:srgbClr val="ACACAC"/>
                </a:solidFill>
                <a:latin typeface="Arial"/>
                <a:cs typeface="Arial"/>
              </a:rPr>
              <a:t>.</a:t>
            </a:r>
            <a:r>
              <a:rPr sz="1300" spc="79" dirty="0" smtClean="0">
                <a:solidFill>
                  <a:srgbClr val="ACACAC"/>
                </a:solidFill>
                <a:latin typeface="Arial"/>
                <a:cs typeface="Arial"/>
              </a:rPr>
              <a:t>.</a:t>
            </a:r>
            <a:r>
              <a:rPr sz="1500" spc="-304" dirty="0" smtClean="0">
                <a:solidFill>
                  <a:srgbClr val="ACACAC"/>
                </a:solidFill>
                <a:latin typeface="Times New Roman"/>
                <a:cs typeface="Times New Roman"/>
              </a:rPr>
              <a:t>-</a:t>
            </a:r>
            <a:r>
              <a:rPr sz="1500" i="1" spc="-319" baseline="32367" dirty="0" smtClean="0">
                <a:solidFill>
                  <a:srgbClr val="ACACAC"/>
                </a:solidFill>
                <a:latin typeface="Courier New"/>
                <a:cs typeface="Courier New"/>
              </a:rPr>
              <a:t>&lt;</a:t>
            </a:r>
            <a:r>
              <a:rPr sz="1500" spc="-54" dirty="0" smtClean="0">
                <a:solidFill>
                  <a:srgbClr val="ACACAC"/>
                </a:solidFill>
                <a:latin typeface="Times New Roman"/>
                <a:cs typeface="Times New Roman"/>
              </a:rPr>
              <a:t>-</a:t>
            </a:r>
            <a:r>
              <a:rPr sz="1500" i="1" spc="-150" baseline="32367" dirty="0" smtClean="0">
                <a:solidFill>
                  <a:srgbClr val="7E7E80"/>
                </a:solidFill>
                <a:latin typeface="Courier New"/>
                <a:cs typeface="Courier New"/>
              </a:rPr>
              <a:t>.</a:t>
            </a:r>
            <a:r>
              <a:rPr sz="1500" spc="0" dirty="0" smtClean="0">
                <a:solidFill>
                  <a:srgbClr val="6B696D"/>
                </a:solidFill>
                <a:latin typeface="Times New Roman"/>
                <a:cs typeface="Times New Roman"/>
              </a:rPr>
              <a:t>·</a:t>
            </a:r>
            <a:endParaRPr sz="1500">
              <a:latin typeface="Times New Roman"/>
              <a:cs typeface="Times New Roman"/>
            </a:endParaRPr>
          </a:p>
        </p:txBody>
      </p:sp>
      <p:sp>
        <p:nvSpPr>
          <p:cNvPr id="22" name="object 22"/>
          <p:cNvSpPr txBox="1"/>
          <p:nvPr/>
        </p:nvSpPr>
        <p:spPr>
          <a:xfrm>
            <a:off x="152400" y="155448"/>
            <a:ext cx="8559799" cy="136651"/>
          </a:xfrm>
          <a:prstGeom prst="rect">
            <a:avLst/>
          </a:prstGeom>
        </p:spPr>
        <p:txBody>
          <a:bodyPr wrap="square" lIns="0" tIns="0" rIns="0" bIns="0" rtlCol="0">
            <a:noAutofit/>
          </a:bodyPr>
          <a:lstStyle/>
          <a:p>
            <a:pPr marL="25400">
              <a:lnSpc>
                <a:spcPts val="1000"/>
              </a:lnSpc>
            </a:pPr>
            <a:endParaRPr sz="1000"/>
          </a:p>
        </p:txBody>
      </p:sp>
      <p:sp>
        <p:nvSpPr>
          <p:cNvPr id="21" name="object 21"/>
          <p:cNvSpPr txBox="1"/>
          <p:nvPr/>
        </p:nvSpPr>
        <p:spPr>
          <a:xfrm>
            <a:off x="8712199" y="155448"/>
            <a:ext cx="273304" cy="1121282"/>
          </a:xfrm>
          <a:prstGeom prst="rect">
            <a:avLst/>
          </a:prstGeom>
        </p:spPr>
        <p:txBody>
          <a:bodyPr wrap="square" lIns="0" tIns="0" rIns="0" bIns="0" rtlCol="0">
            <a:noAutofit/>
          </a:bodyPr>
          <a:lstStyle/>
          <a:p>
            <a:pPr marL="25400">
              <a:lnSpc>
                <a:spcPts val="1000"/>
              </a:lnSpc>
            </a:pPr>
            <a:endParaRPr sz="1000"/>
          </a:p>
        </p:txBody>
      </p:sp>
      <p:sp>
        <p:nvSpPr>
          <p:cNvPr id="20" name="object 20"/>
          <p:cNvSpPr txBox="1"/>
          <p:nvPr/>
        </p:nvSpPr>
        <p:spPr>
          <a:xfrm>
            <a:off x="152400" y="292099"/>
            <a:ext cx="190499" cy="984631"/>
          </a:xfrm>
          <a:prstGeom prst="rect">
            <a:avLst/>
          </a:prstGeom>
        </p:spPr>
        <p:txBody>
          <a:bodyPr wrap="square" lIns="0" tIns="0" rIns="0" bIns="0" rtlCol="0">
            <a:noAutofit/>
          </a:bodyPr>
          <a:lstStyle/>
          <a:p>
            <a:pPr marL="25400">
              <a:lnSpc>
                <a:spcPts val="1000"/>
              </a:lnSpc>
            </a:pPr>
            <a:endParaRPr sz="1000"/>
          </a:p>
        </p:txBody>
      </p:sp>
      <p:sp>
        <p:nvSpPr>
          <p:cNvPr id="19" name="object 19"/>
          <p:cNvSpPr txBox="1"/>
          <p:nvPr/>
        </p:nvSpPr>
        <p:spPr>
          <a:xfrm>
            <a:off x="342899" y="292099"/>
            <a:ext cx="5499099" cy="279400"/>
          </a:xfrm>
          <a:prstGeom prst="rect">
            <a:avLst/>
          </a:prstGeom>
        </p:spPr>
        <p:txBody>
          <a:bodyPr wrap="square" lIns="0" tIns="0" rIns="0" bIns="0" rtlCol="0">
            <a:noAutofit/>
          </a:bodyPr>
          <a:lstStyle/>
          <a:p>
            <a:pPr>
              <a:lnSpc>
                <a:spcPts val="750"/>
              </a:lnSpc>
              <a:spcBef>
                <a:spcPts val="1"/>
              </a:spcBef>
            </a:pPr>
            <a:endParaRPr sz="750"/>
          </a:p>
          <a:p>
            <a:pPr marL="145371">
              <a:lnSpc>
                <a:spcPct val="95825"/>
              </a:lnSpc>
            </a:pPr>
            <a:r>
              <a:rPr sz="700" dirty="0" smtClean="0">
                <a:solidFill>
                  <a:srgbClr val="7E7E80"/>
                </a:solidFill>
                <a:latin typeface="Times New Roman"/>
                <a:cs typeface="Times New Roman"/>
              </a:rPr>
              <a:t>Yxoopyri</a:t>
            </a:r>
            <a:r>
              <a:rPr sz="700" dirty="0" smtClean="0">
                <a:solidFill>
                  <a:srgbClr val="6B696D"/>
                </a:solidFill>
                <a:latin typeface="Times New Roman"/>
                <a:cs typeface="Times New Roman"/>
              </a:rPr>
              <a:t>o      </a:t>
            </a:r>
            <a:r>
              <a:rPr sz="700" spc="-14" dirty="0" smtClean="0">
                <a:solidFill>
                  <a:srgbClr val="6B696D"/>
                </a:solidFill>
                <a:latin typeface="Times New Roman"/>
                <a:cs typeface="Times New Roman"/>
              </a:rPr>
              <a:t> </a:t>
            </a:r>
            <a:r>
              <a:rPr sz="700" spc="0" dirty="0" smtClean="0">
                <a:solidFill>
                  <a:srgbClr val="6B696D"/>
                </a:solidFill>
                <a:latin typeface="Times New Roman"/>
                <a:cs typeface="Times New Roman"/>
              </a:rPr>
              <a:t>Il</a:t>
            </a:r>
            <a:r>
              <a:rPr sz="700" spc="0" dirty="0" smtClean="0">
                <a:solidFill>
                  <a:srgbClr val="7E7E80"/>
                </a:solidFill>
                <a:latin typeface="Times New Roman"/>
                <a:cs typeface="Times New Roman"/>
              </a:rPr>
              <a:t>~~~o.;:                               </a:t>
            </a:r>
            <a:r>
              <a:rPr sz="700" spc="84" dirty="0" smtClean="0">
                <a:solidFill>
                  <a:srgbClr val="7E7E80"/>
                </a:solidFill>
                <a:latin typeface="Times New Roman"/>
                <a:cs typeface="Times New Roman"/>
              </a:rPr>
              <a:t> </a:t>
            </a:r>
            <a:r>
              <a:rPr sz="700" spc="0" dirty="0" smtClean="0">
                <a:solidFill>
                  <a:srgbClr val="7E7E80"/>
                </a:solidFill>
                <a:latin typeface="Times New Roman"/>
                <a:cs typeface="Times New Roman"/>
              </a:rPr>
              <a:t>x</a:t>
            </a:r>
            <a:r>
              <a:rPr sz="700" spc="0" dirty="0" smtClean="0">
                <a:solidFill>
                  <a:srgbClr val="6B696D"/>
                </a:solidFill>
                <a:latin typeface="Times New Roman"/>
                <a:cs typeface="Times New Roman"/>
              </a:rPr>
              <a:t>cn.  </a:t>
            </a:r>
            <a:r>
              <a:rPr sz="700" spc="-19" dirty="0" smtClean="0">
                <a:solidFill>
                  <a:srgbClr val="6B696D"/>
                </a:solidFill>
                <a:latin typeface="Times New Roman"/>
                <a:cs typeface="Times New Roman"/>
              </a:rPr>
              <a:t> </a:t>
            </a:r>
            <a:r>
              <a:rPr sz="700" spc="0" dirty="0" smtClean="0">
                <a:solidFill>
                  <a:srgbClr val="6B696D"/>
                </a:solidFill>
                <a:latin typeface="Times New Roman"/>
                <a:cs typeface="Times New Roman"/>
              </a:rPr>
              <a:t>E</a:t>
            </a:r>
            <a:r>
              <a:rPr sz="700" spc="0" dirty="0" smtClean="0">
                <a:solidFill>
                  <a:srgbClr val="7E7E80"/>
                </a:solidFill>
                <a:latin typeface="Times New Roman"/>
                <a:cs typeface="Times New Roman"/>
              </a:rPr>
              <a:t>,</a:t>
            </a:r>
            <a:r>
              <a:rPr sz="700" spc="0" dirty="0" smtClean="0">
                <a:solidFill>
                  <a:srgbClr val="959797"/>
                </a:solidFill>
                <a:latin typeface="Times New Roman"/>
                <a:cs typeface="Times New Roman"/>
              </a:rPr>
              <a:t>·</a:t>
            </a:r>
            <a:r>
              <a:rPr sz="700" spc="0" dirty="0" smtClean="0">
                <a:solidFill>
                  <a:srgbClr val="7E7E80"/>
                </a:solidFill>
                <a:latin typeface="Times New Roman"/>
                <a:cs typeface="Times New Roman"/>
              </a:rPr>
              <a:t>ipyEUM;</a:t>
            </a:r>
            <a:endParaRPr sz="700">
              <a:latin typeface="Times New Roman"/>
              <a:cs typeface="Times New Roman"/>
            </a:endParaRPr>
          </a:p>
        </p:txBody>
      </p:sp>
      <p:sp>
        <p:nvSpPr>
          <p:cNvPr id="18" name="object 18"/>
          <p:cNvSpPr txBox="1"/>
          <p:nvPr/>
        </p:nvSpPr>
        <p:spPr>
          <a:xfrm>
            <a:off x="5841999" y="292099"/>
            <a:ext cx="2870199" cy="984631"/>
          </a:xfrm>
          <a:prstGeom prst="rect">
            <a:avLst/>
          </a:prstGeom>
        </p:spPr>
        <p:txBody>
          <a:bodyPr wrap="square" lIns="0" tIns="0" rIns="0" bIns="0" rtlCol="0">
            <a:noAutofit/>
          </a:bodyPr>
          <a:lstStyle/>
          <a:p>
            <a:pPr marL="25400">
              <a:lnSpc>
                <a:spcPts val="1000"/>
              </a:lnSpc>
            </a:pPr>
            <a:endParaRPr sz="1000"/>
          </a:p>
        </p:txBody>
      </p:sp>
      <p:sp>
        <p:nvSpPr>
          <p:cNvPr id="17" name="object 17"/>
          <p:cNvSpPr txBox="1"/>
          <p:nvPr/>
        </p:nvSpPr>
        <p:spPr>
          <a:xfrm>
            <a:off x="342899" y="571499"/>
            <a:ext cx="5499099" cy="705231"/>
          </a:xfrm>
          <a:prstGeom prst="rect">
            <a:avLst/>
          </a:prstGeom>
        </p:spPr>
        <p:txBody>
          <a:bodyPr wrap="square" lIns="0" tIns="0" rIns="0" bIns="0" rtlCol="0">
            <a:noAutofit/>
          </a:bodyPr>
          <a:lstStyle/>
          <a:p>
            <a:pPr marL="25400">
              <a:lnSpc>
                <a:spcPts val="1000"/>
              </a:lnSpc>
            </a:pPr>
            <a:endParaRPr sz="1000"/>
          </a:p>
        </p:txBody>
      </p:sp>
      <p:sp>
        <p:nvSpPr>
          <p:cNvPr id="16" name="object 16"/>
          <p:cNvSpPr txBox="1"/>
          <p:nvPr/>
        </p:nvSpPr>
        <p:spPr>
          <a:xfrm>
            <a:off x="152400" y="1276730"/>
            <a:ext cx="190499" cy="116586"/>
          </a:xfrm>
          <a:prstGeom prst="rect">
            <a:avLst/>
          </a:prstGeom>
        </p:spPr>
        <p:txBody>
          <a:bodyPr wrap="square" lIns="0" tIns="0" rIns="0" bIns="0" rtlCol="0">
            <a:noAutofit/>
          </a:bodyPr>
          <a:lstStyle/>
          <a:p>
            <a:pPr marL="25400">
              <a:lnSpc>
                <a:spcPts val="900"/>
              </a:lnSpc>
              <a:spcBef>
                <a:spcPts val="18"/>
              </a:spcBef>
            </a:pPr>
            <a:endParaRPr sz="900"/>
          </a:p>
        </p:txBody>
      </p:sp>
      <p:sp>
        <p:nvSpPr>
          <p:cNvPr id="15" name="object 15"/>
          <p:cNvSpPr txBox="1"/>
          <p:nvPr/>
        </p:nvSpPr>
        <p:spPr>
          <a:xfrm>
            <a:off x="342899" y="1276730"/>
            <a:ext cx="8642604" cy="116586"/>
          </a:xfrm>
          <a:prstGeom prst="rect">
            <a:avLst/>
          </a:prstGeom>
        </p:spPr>
        <p:txBody>
          <a:bodyPr wrap="square" lIns="0" tIns="0" rIns="0" bIns="0" rtlCol="0">
            <a:noAutofit/>
          </a:bodyPr>
          <a:lstStyle/>
          <a:p>
            <a:pPr marL="25400">
              <a:lnSpc>
                <a:spcPts val="900"/>
              </a:lnSpc>
              <a:spcBef>
                <a:spcPts val="18"/>
              </a:spcBef>
            </a:pPr>
            <a:endParaRPr sz="900"/>
          </a:p>
        </p:txBody>
      </p:sp>
      <p:sp>
        <p:nvSpPr>
          <p:cNvPr id="14" name="object 14"/>
          <p:cNvSpPr txBox="1"/>
          <p:nvPr/>
        </p:nvSpPr>
        <p:spPr>
          <a:xfrm>
            <a:off x="152400" y="1393316"/>
            <a:ext cx="190499" cy="1807082"/>
          </a:xfrm>
          <a:prstGeom prst="rect">
            <a:avLst/>
          </a:prstGeom>
        </p:spPr>
        <p:txBody>
          <a:bodyPr wrap="square" lIns="0" tIns="0" rIns="0" bIns="0" rtlCol="0">
            <a:noAutofit/>
          </a:bodyPr>
          <a:lstStyle/>
          <a:p>
            <a:pPr marL="25400">
              <a:lnSpc>
                <a:spcPts val="1000"/>
              </a:lnSpc>
            </a:pPr>
            <a:endParaRPr sz="1000"/>
          </a:p>
        </p:txBody>
      </p:sp>
      <p:sp>
        <p:nvSpPr>
          <p:cNvPr id="13" name="object 13"/>
          <p:cNvSpPr txBox="1"/>
          <p:nvPr/>
        </p:nvSpPr>
        <p:spPr>
          <a:xfrm>
            <a:off x="342899" y="1393316"/>
            <a:ext cx="8642604" cy="3826382"/>
          </a:xfrm>
          <a:prstGeom prst="rect">
            <a:avLst/>
          </a:prstGeom>
        </p:spPr>
        <p:txBody>
          <a:bodyPr wrap="square" lIns="0" tIns="0" rIns="0" bIns="0" rtlCol="0">
            <a:noAutofit/>
          </a:bodyPr>
          <a:lstStyle/>
          <a:p>
            <a:pPr>
              <a:lnSpc>
                <a:spcPts val="500"/>
              </a:lnSpc>
              <a:spcBef>
                <a:spcPts val="30"/>
              </a:spcBef>
            </a:pPr>
            <a:endParaRPr sz="500"/>
          </a:p>
          <a:p>
            <a:pPr marL="5452906" marR="3019424" algn="ctr">
              <a:lnSpc>
                <a:spcPts val="1830"/>
              </a:lnSpc>
              <a:spcBef>
                <a:spcPts val="91"/>
              </a:spcBef>
            </a:pPr>
            <a:r>
              <a:rPr sz="2400" spc="0" baseline="-1811" dirty="0" smtClean="0">
                <a:solidFill>
                  <a:srgbClr val="7E7E80"/>
                </a:solidFill>
                <a:latin typeface="Arial"/>
                <a:cs typeface="Arial"/>
              </a:rPr>
              <a:t>.</a:t>
            </a:r>
            <a:r>
              <a:rPr sz="2400" spc="134" baseline="-1811" dirty="0" smtClean="0">
                <a:solidFill>
                  <a:srgbClr val="7E7E80"/>
                </a:solidFill>
                <a:latin typeface="Arial"/>
                <a:cs typeface="Arial"/>
              </a:rPr>
              <a:t> </a:t>
            </a:r>
            <a:r>
              <a:rPr sz="2400" spc="0" baseline="-1811" dirty="0" smtClean="0">
                <a:solidFill>
                  <a:srgbClr val="7E7E80"/>
                </a:solidFill>
                <a:latin typeface="Arial"/>
                <a:cs typeface="Arial"/>
              </a:rPr>
              <a:t>.</a:t>
            </a:r>
            <a:endParaRPr sz="1600">
              <a:latin typeface="Arial"/>
              <a:cs typeface="Arial"/>
            </a:endParaRPr>
          </a:p>
          <a:p>
            <a:pPr marL="5629380" marR="2548745" algn="ctr">
              <a:lnSpc>
                <a:spcPts val="2660"/>
              </a:lnSpc>
              <a:spcBef>
                <a:spcPts val="41"/>
              </a:spcBef>
            </a:pPr>
            <a:r>
              <a:rPr sz="1350" baseline="22546" dirty="0" smtClean="0">
                <a:solidFill>
                  <a:srgbClr val="ACACAC"/>
                </a:solidFill>
                <a:latin typeface="Times New Roman"/>
                <a:cs typeface="Times New Roman"/>
              </a:rPr>
              <a:t>-</a:t>
            </a:r>
            <a:r>
              <a:rPr sz="1950" baseline="15608" dirty="0" smtClean="0">
                <a:solidFill>
                  <a:srgbClr val="959797"/>
                </a:solidFill>
                <a:latin typeface="Times New Roman"/>
                <a:cs typeface="Times New Roman"/>
              </a:rPr>
              <a:t>..</a:t>
            </a:r>
            <a:r>
              <a:rPr sz="1950" spc="69" baseline="15608" dirty="0" smtClean="0">
                <a:solidFill>
                  <a:srgbClr val="959797"/>
                </a:solidFill>
                <a:latin typeface="Times New Roman"/>
                <a:cs typeface="Times New Roman"/>
              </a:rPr>
              <a:t>.</a:t>
            </a:r>
            <a:r>
              <a:rPr sz="3300" spc="0" baseline="9223" dirty="0" smtClean="0">
                <a:solidFill>
                  <a:srgbClr val="ACACAC"/>
                </a:solidFill>
                <a:latin typeface="Arial"/>
                <a:cs typeface="Arial"/>
              </a:rPr>
              <a:t>-</a:t>
            </a:r>
            <a:r>
              <a:rPr sz="3300" spc="94" baseline="9223" dirty="0" smtClean="0">
                <a:solidFill>
                  <a:srgbClr val="ACACAC"/>
                </a:solidFill>
                <a:latin typeface="Arial"/>
                <a:cs typeface="Arial"/>
              </a:rPr>
              <a:t>-</a:t>
            </a:r>
            <a:r>
              <a:rPr sz="1800" spc="0" baseline="16909" dirty="0" smtClean="0">
                <a:solidFill>
                  <a:srgbClr val="7E7E80"/>
                </a:solidFill>
                <a:latin typeface="Times New Roman"/>
                <a:cs typeface="Times New Roman"/>
              </a:rPr>
              <a:t>..</a:t>
            </a:r>
            <a:r>
              <a:rPr sz="1800" spc="-39" baseline="16909" dirty="0" smtClean="0">
                <a:solidFill>
                  <a:srgbClr val="7E7E80"/>
                </a:solidFill>
                <a:latin typeface="Times New Roman"/>
                <a:cs typeface="Times New Roman"/>
              </a:rPr>
              <a:t>.</a:t>
            </a:r>
            <a:r>
              <a:rPr sz="2400" spc="0" baseline="-7246" dirty="0" smtClean="0">
                <a:solidFill>
                  <a:srgbClr val="ACACAC"/>
                </a:solidFill>
                <a:latin typeface="Arial"/>
                <a:cs typeface="Arial"/>
              </a:rPr>
              <a:t>...</a:t>
            </a:r>
            <a:endParaRPr sz="1600">
              <a:latin typeface="Arial"/>
              <a:cs typeface="Arial"/>
            </a:endParaRPr>
          </a:p>
          <a:p>
            <a:pPr marR="1715120" algn="r">
              <a:lnSpc>
                <a:spcPct val="95825"/>
              </a:lnSpc>
              <a:spcBef>
                <a:spcPts val="808"/>
              </a:spcBef>
            </a:pPr>
            <a:r>
              <a:rPr sz="1700" dirty="0" smtClean="0">
                <a:solidFill>
                  <a:srgbClr val="ACACAC"/>
                </a:solidFill>
                <a:latin typeface="Arial"/>
                <a:cs typeface="Arial"/>
              </a:rPr>
              <a:t>.</a:t>
            </a:r>
            <a:r>
              <a:rPr sz="1700" spc="-339" dirty="0" smtClean="0">
                <a:solidFill>
                  <a:srgbClr val="ACACAC"/>
                </a:solidFill>
                <a:latin typeface="Arial"/>
                <a:cs typeface="Arial"/>
              </a:rPr>
              <a:t> </a:t>
            </a:r>
            <a:r>
              <a:rPr sz="1600" spc="0" dirty="0" smtClean="0">
                <a:solidFill>
                  <a:srgbClr val="ACACAC"/>
                </a:solidFill>
                <a:latin typeface="Arial"/>
                <a:cs typeface="Arial"/>
              </a:rPr>
              <a:t>·</a:t>
            </a:r>
            <a:r>
              <a:rPr sz="1600" spc="0" dirty="0" smtClean="0">
                <a:solidFill>
                  <a:srgbClr val="959797"/>
                </a:solidFill>
                <a:latin typeface="Arial"/>
                <a:cs typeface="Arial"/>
              </a:rPr>
              <a:t>.</a:t>
            </a:r>
            <a:endParaRPr sz="1600">
              <a:latin typeface="Arial"/>
              <a:cs typeface="Arial"/>
            </a:endParaRPr>
          </a:p>
          <a:p>
            <a:pPr marR="1365071" algn="r">
              <a:lnSpc>
                <a:spcPts val="2331"/>
              </a:lnSpc>
              <a:spcBef>
                <a:spcPts val="2921"/>
              </a:spcBef>
            </a:pPr>
            <a:r>
              <a:rPr sz="1400" i="1" dirty="0" smtClean="0">
                <a:solidFill>
                  <a:srgbClr val="ACACAC"/>
                </a:solidFill>
                <a:latin typeface="Arial"/>
                <a:cs typeface="Arial"/>
              </a:rPr>
              <a:t>r··</a:t>
            </a:r>
            <a:r>
              <a:rPr sz="1400" i="1" dirty="0" smtClean="0">
                <a:solidFill>
                  <a:srgbClr val="BFBFBF"/>
                </a:solidFill>
                <a:latin typeface="Arial"/>
                <a:cs typeface="Arial"/>
              </a:rPr>
              <a:t>·</a:t>
            </a:r>
            <a:r>
              <a:rPr sz="1400" i="1" dirty="0" smtClean="0">
                <a:solidFill>
                  <a:srgbClr val="959797"/>
                </a:solidFill>
                <a:latin typeface="Arial"/>
                <a:cs typeface="Arial"/>
              </a:rPr>
              <a:t>-</a:t>
            </a:r>
            <a:r>
              <a:rPr sz="1400" i="1" dirty="0" smtClean="0">
                <a:solidFill>
                  <a:srgbClr val="7E7E80"/>
                </a:solidFill>
                <a:latin typeface="Arial"/>
                <a:cs typeface="Arial"/>
              </a:rPr>
              <a:t>-</a:t>
            </a:r>
            <a:r>
              <a:rPr sz="1400" i="1" dirty="0" smtClean="0">
                <a:solidFill>
                  <a:srgbClr val="ACACAC"/>
                </a:solidFill>
                <a:latin typeface="Arial"/>
                <a:cs typeface="Arial"/>
              </a:rPr>
              <a:t>-</a:t>
            </a:r>
            <a:r>
              <a:rPr sz="1400" i="1" spc="64" dirty="0" smtClean="0">
                <a:solidFill>
                  <a:srgbClr val="ACACAC"/>
                </a:solidFill>
                <a:latin typeface="Arial"/>
                <a:cs typeface="Arial"/>
              </a:rPr>
              <a:t> </a:t>
            </a:r>
            <a:r>
              <a:rPr sz="1400" i="1" spc="0" dirty="0" smtClean="0">
                <a:solidFill>
                  <a:srgbClr val="959797"/>
                </a:solidFill>
                <a:latin typeface="Arial"/>
                <a:cs typeface="Arial"/>
              </a:rPr>
              <a:t>.</a:t>
            </a:r>
            <a:r>
              <a:rPr sz="1400" i="1" spc="0" dirty="0" smtClean="0">
                <a:solidFill>
                  <a:srgbClr val="ACACAC"/>
                </a:solidFill>
                <a:latin typeface="Arial"/>
                <a:cs typeface="Arial"/>
              </a:rPr>
              <a:t>.</a:t>
            </a:r>
            <a:r>
              <a:rPr sz="1400" i="1" spc="0" dirty="0" smtClean="0">
                <a:solidFill>
                  <a:srgbClr val="959797"/>
                </a:solidFill>
                <a:latin typeface="Arial"/>
                <a:cs typeface="Arial"/>
              </a:rPr>
              <a:t>..</a:t>
            </a:r>
            <a:r>
              <a:rPr sz="1400" i="1" spc="0" dirty="0" smtClean="0">
                <a:solidFill>
                  <a:srgbClr val="ACACAC"/>
                </a:solidFill>
                <a:latin typeface="Arial"/>
                <a:cs typeface="Arial"/>
              </a:rPr>
              <a:t>..</a:t>
            </a:r>
            <a:r>
              <a:rPr sz="1400" i="1" spc="100" dirty="0" smtClean="0">
                <a:solidFill>
                  <a:srgbClr val="ACACAC"/>
                </a:solidFill>
                <a:latin typeface="Arial"/>
                <a:cs typeface="Arial"/>
              </a:rPr>
              <a:t> </a:t>
            </a:r>
            <a:r>
              <a:rPr sz="1400" i="1" spc="0" dirty="0" smtClean="0">
                <a:solidFill>
                  <a:srgbClr val="ACACAC"/>
                </a:solidFill>
                <a:latin typeface="Arial"/>
                <a:cs typeface="Arial"/>
              </a:rPr>
              <a:t>-·          </a:t>
            </a:r>
            <a:r>
              <a:rPr sz="1400" i="1" spc="249" dirty="0" smtClean="0">
                <a:solidFill>
                  <a:srgbClr val="ACACAC"/>
                </a:solidFill>
                <a:latin typeface="Arial"/>
                <a:cs typeface="Arial"/>
              </a:rPr>
              <a:t> </a:t>
            </a:r>
            <a:r>
              <a:rPr sz="2700" spc="0" baseline="11273" dirty="0" smtClean="0">
                <a:solidFill>
                  <a:srgbClr val="7E7E80"/>
                </a:solidFill>
                <a:latin typeface="Times New Roman"/>
                <a:cs typeface="Times New Roman"/>
              </a:rPr>
              <a:t>·</a:t>
            </a:r>
            <a:endParaRPr sz="1800">
              <a:latin typeface="Times New Roman"/>
              <a:cs typeface="Times New Roman"/>
            </a:endParaRPr>
          </a:p>
          <a:p>
            <a:pPr marL="5491556">
              <a:lnSpc>
                <a:spcPts val="2070"/>
              </a:lnSpc>
              <a:spcBef>
                <a:spcPts val="103"/>
              </a:spcBef>
            </a:pPr>
            <a:r>
              <a:rPr sz="1800" spc="0" dirty="0" smtClean="0">
                <a:solidFill>
                  <a:srgbClr val="ACACAC"/>
                </a:solidFill>
                <a:latin typeface="Times New Roman"/>
                <a:cs typeface="Times New Roman"/>
              </a:rPr>
              <a:t>·   </a:t>
            </a:r>
            <a:r>
              <a:rPr sz="1800" spc="125" dirty="0" smtClean="0">
                <a:solidFill>
                  <a:srgbClr val="ACACAC"/>
                </a:solidFill>
                <a:latin typeface="Times New Roman"/>
                <a:cs typeface="Times New Roman"/>
              </a:rPr>
              <a:t> </a:t>
            </a:r>
            <a:r>
              <a:rPr sz="1500" spc="0" dirty="0" smtClean="0">
                <a:solidFill>
                  <a:srgbClr val="ACACAC"/>
                </a:solidFill>
                <a:latin typeface="Times New Roman"/>
                <a:cs typeface="Times New Roman"/>
              </a:rPr>
              <a:t>....</a:t>
            </a:r>
            <a:r>
              <a:rPr sz="1500" spc="189" dirty="0" smtClean="0">
                <a:solidFill>
                  <a:srgbClr val="ACACAC"/>
                </a:solidFill>
                <a:latin typeface="Times New Roman"/>
                <a:cs typeface="Times New Roman"/>
              </a:rPr>
              <a:t> </a:t>
            </a:r>
            <a:r>
              <a:rPr sz="1200" i="1" spc="0" baseline="72469" dirty="0" smtClean="0">
                <a:solidFill>
                  <a:srgbClr val="ACACAC"/>
                </a:solidFill>
                <a:latin typeface="Times New Roman"/>
                <a:cs typeface="Times New Roman"/>
              </a:rPr>
              <a:t>e-</a:t>
            </a:r>
            <a:r>
              <a:rPr sz="1200" i="1" spc="-54" baseline="72469" dirty="0" smtClean="0">
                <a:solidFill>
                  <a:srgbClr val="ACACAC"/>
                </a:solidFill>
                <a:latin typeface="Times New Roman"/>
                <a:cs typeface="Times New Roman"/>
              </a:rPr>
              <a:t> </a:t>
            </a:r>
            <a:r>
              <a:rPr sz="1200" i="1" spc="0" baseline="72469" dirty="0" smtClean="0">
                <a:solidFill>
                  <a:srgbClr val="ACACAC"/>
                </a:solidFill>
                <a:latin typeface="Times New Roman"/>
                <a:cs typeface="Times New Roman"/>
              </a:rPr>
              <a:t>-</a:t>
            </a:r>
            <a:r>
              <a:rPr sz="1200" i="1" spc="0" baseline="72469" dirty="0" smtClean="0">
                <a:solidFill>
                  <a:srgbClr val="959797"/>
                </a:solidFill>
                <a:latin typeface="Times New Roman"/>
                <a:cs typeface="Times New Roman"/>
              </a:rPr>
              <a:t>·</a:t>
            </a:r>
            <a:r>
              <a:rPr sz="1200" i="1" spc="93" baseline="72469" dirty="0" smtClean="0">
                <a:solidFill>
                  <a:srgbClr val="959797"/>
                </a:solidFill>
                <a:latin typeface="Times New Roman"/>
                <a:cs typeface="Times New Roman"/>
              </a:rPr>
              <a:t> </a:t>
            </a:r>
            <a:r>
              <a:rPr sz="1200" i="1" spc="0" baseline="72469" dirty="0" smtClean="0">
                <a:solidFill>
                  <a:srgbClr val="959797"/>
                </a:solidFill>
                <a:latin typeface="Times New Roman"/>
                <a:cs typeface="Times New Roman"/>
              </a:rPr>
              <a:t>:..</a:t>
            </a:r>
            <a:r>
              <a:rPr sz="1200" i="1" spc="0" baseline="72469" dirty="0" smtClean="0">
                <a:solidFill>
                  <a:srgbClr val="ACACAC"/>
                </a:solidFill>
                <a:latin typeface="Times New Roman"/>
                <a:cs typeface="Times New Roman"/>
              </a:rPr>
              <a:t>·-</a:t>
            </a:r>
            <a:r>
              <a:rPr sz="1200" i="1" spc="83" baseline="72469" dirty="0" smtClean="0">
                <a:solidFill>
                  <a:srgbClr val="ACACAC"/>
                </a:solidFill>
                <a:latin typeface="Times New Roman"/>
                <a:cs typeface="Times New Roman"/>
              </a:rPr>
              <a:t> </a:t>
            </a:r>
            <a:r>
              <a:rPr sz="1200" i="1" spc="0" baseline="72469" dirty="0" smtClean="0">
                <a:solidFill>
                  <a:srgbClr val="ACACAC"/>
                </a:solidFill>
                <a:latin typeface="Times New Roman"/>
                <a:cs typeface="Times New Roman"/>
              </a:rPr>
              <a:t>.-</a:t>
            </a:r>
            <a:endParaRPr sz="800">
              <a:latin typeface="Times New Roman"/>
              <a:cs typeface="Times New Roman"/>
            </a:endParaRPr>
          </a:p>
        </p:txBody>
      </p:sp>
      <p:sp>
        <p:nvSpPr>
          <p:cNvPr id="12" name="object 12"/>
          <p:cNvSpPr txBox="1"/>
          <p:nvPr/>
        </p:nvSpPr>
        <p:spPr>
          <a:xfrm>
            <a:off x="152400" y="3200399"/>
            <a:ext cx="190499" cy="3187979"/>
          </a:xfrm>
          <a:prstGeom prst="rect">
            <a:avLst/>
          </a:prstGeom>
        </p:spPr>
        <p:txBody>
          <a:bodyPr wrap="square" lIns="0" tIns="0" rIns="0" bIns="0" rtlCol="0">
            <a:noAutofit/>
          </a:bodyPr>
          <a:lstStyle/>
          <a:p>
            <a:pPr marL="25400">
              <a:lnSpc>
                <a:spcPts val="1000"/>
              </a:lnSpc>
            </a:pPr>
            <a:endParaRPr sz="1000"/>
          </a:p>
        </p:txBody>
      </p:sp>
      <p:sp>
        <p:nvSpPr>
          <p:cNvPr id="11" name="object 11"/>
          <p:cNvSpPr txBox="1"/>
          <p:nvPr/>
        </p:nvSpPr>
        <p:spPr>
          <a:xfrm>
            <a:off x="342899" y="5219699"/>
            <a:ext cx="2247899" cy="1168679"/>
          </a:xfrm>
          <a:prstGeom prst="rect">
            <a:avLst/>
          </a:prstGeom>
        </p:spPr>
        <p:txBody>
          <a:bodyPr wrap="square" lIns="0" tIns="0" rIns="0" bIns="0" rtlCol="0">
            <a:noAutofit/>
          </a:bodyPr>
          <a:lstStyle/>
          <a:p>
            <a:pPr marL="25400">
              <a:lnSpc>
                <a:spcPts val="1000"/>
              </a:lnSpc>
            </a:pPr>
            <a:endParaRPr sz="1000"/>
          </a:p>
        </p:txBody>
      </p:sp>
      <p:sp>
        <p:nvSpPr>
          <p:cNvPr id="10" name="object 10"/>
          <p:cNvSpPr txBox="1"/>
          <p:nvPr/>
        </p:nvSpPr>
        <p:spPr>
          <a:xfrm>
            <a:off x="2590799" y="5219699"/>
            <a:ext cx="6394704" cy="1168679"/>
          </a:xfrm>
          <a:prstGeom prst="rect">
            <a:avLst/>
          </a:prstGeom>
        </p:spPr>
        <p:txBody>
          <a:bodyPr wrap="square" lIns="0" tIns="0" rIns="0" bIns="0" rtlCol="0">
            <a:noAutofit/>
          </a:bodyPr>
          <a:lstStyle/>
          <a:p>
            <a:pPr>
              <a:lnSpc>
                <a:spcPts val="800"/>
              </a:lnSpc>
              <a:spcBef>
                <a:spcPts val="20"/>
              </a:spcBef>
            </a:pPr>
            <a:endParaRPr sz="800"/>
          </a:p>
          <a:p>
            <a:pPr marL="3289415">
              <a:lnSpc>
                <a:spcPct val="95825"/>
              </a:lnSpc>
              <a:spcBef>
                <a:spcPts val="3000"/>
              </a:spcBef>
            </a:pPr>
            <a:r>
              <a:rPr sz="700" spc="0" dirty="0" smtClean="0">
                <a:solidFill>
                  <a:srgbClr val="7E7E80"/>
                </a:solidFill>
                <a:latin typeface="Arial"/>
                <a:cs typeface="Arial"/>
              </a:rPr>
              <a:t>C!O</a:t>
            </a:r>
            <a:r>
              <a:rPr sz="700" spc="-387" dirty="0" smtClean="0">
                <a:solidFill>
                  <a:srgbClr val="7E7E80"/>
                </a:solidFill>
                <a:latin typeface="Arial"/>
                <a:cs typeface="Arial"/>
              </a:rPr>
              <a:t>V</a:t>
            </a:r>
            <a:r>
              <a:rPr sz="700" spc="0" dirty="0" smtClean="0">
                <a:solidFill>
                  <a:srgbClr val="6B696D"/>
                </a:solidFill>
                <a:latin typeface="Arial"/>
                <a:cs typeface="Arial"/>
              </a:rPr>
              <a:t>+c,</a:t>
            </a:r>
            <a:r>
              <a:rPr sz="700" spc="0" dirty="0" smtClean="0">
                <a:solidFill>
                  <a:srgbClr val="7E7E80"/>
                </a:solidFill>
                <a:latin typeface="Arial"/>
                <a:cs typeface="Arial"/>
              </a:rPr>
              <a:t>p.i:a  </a:t>
            </a:r>
            <a:r>
              <a:rPr sz="700" spc="108" dirty="0" smtClean="0">
                <a:solidFill>
                  <a:srgbClr val="7E7E80"/>
                </a:solidFill>
                <a:latin typeface="Arial"/>
                <a:cs typeface="Arial"/>
              </a:rPr>
              <a:t> </a:t>
            </a:r>
            <a:r>
              <a:rPr sz="700" spc="0" dirty="0" smtClean="0">
                <a:solidFill>
                  <a:srgbClr val="7E7E80"/>
                </a:solidFill>
                <a:latin typeface="Arial"/>
                <a:cs typeface="Arial"/>
              </a:rPr>
              <a:t>3~P.aT</a:t>
            </a:r>
            <a:r>
              <a:rPr sz="700" spc="-4" dirty="0" smtClean="0">
                <a:solidFill>
                  <a:srgbClr val="7E7E80"/>
                </a:solidFill>
                <a:latin typeface="Arial"/>
                <a:cs typeface="Arial"/>
              </a:rPr>
              <a:t>l</a:t>
            </a:r>
            <a:r>
              <a:rPr sz="700" spc="0" dirty="0" smtClean="0">
                <a:solidFill>
                  <a:srgbClr val="ACACAC"/>
                </a:solidFill>
                <a:latin typeface="Arial"/>
                <a:cs typeface="Arial"/>
              </a:rPr>
              <a:t>t</a:t>
            </a:r>
            <a:r>
              <a:rPr sz="700" spc="9" dirty="0" smtClean="0">
                <a:solidFill>
                  <a:srgbClr val="ACACAC"/>
                </a:solidFill>
                <a:latin typeface="Arial"/>
                <a:cs typeface="Arial"/>
              </a:rPr>
              <a:t>;</a:t>
            </a:r>
            <a:r>
              <a:rPr sz="700" spc="0" dirty="0" smtClean="0">
                <a:solidFill>
                  <a:srgbClr val="7E7E80"/>
                </a:solidFill>
                <a:latin typeface="Arial"/>
                <a:cs typeface="Arial"/>
              </a:rPr>
              <a:t>rlpocrrien.C'M~...-v</a:t>
            </a:r>
            <a:endParaRPr sz="700">
              <a:latin typeface="Arial"/>
              <a:cs typeface="Arial"/>
            </a:endParaRPr>
          </a:p>
          <a:p>
            <a:pPr marL="3354676" marR="2497241" algn="ctr">
              <a:lnSpc>
                <a:spcPts val="860"/>
              </a:lnSpc>
              <a:spcBef>
                <a:spcPts val="43"/>
              </a:spcBef>
            </a:pPr>
            <a:r>
              <a:rPr sz="800" spc="0" dirty="0" smtClean="0">
                <a:solidFill>
                  <a:srgbClr val="7E7E80"/>
                </a:solidFill>
                <a:latin typeface="Arial"/>
                <a:cs typeface="Arial"/>
              </a:rPr>
              <a:t>K.olr.x.O'I&gt;</a:t>
            </a:r>
            <a:endParaRPr sz="800">
              <a:latin typeface="Arial"/>
              <a:cs typeface="Arial"/>
            </a:endParaRPr>
          </a:p>
          <a:p>
            <a:pPr marL="2407323">
              <a:lnSpc>
                <a:spcPts val="1379"/>
              </a:lnSpc>
              <a:spcBef>
                <a:spcPts val="57"/>
              </a:spcBef>
            </a:pPr>
            <a:r>
              <a:rPr sz="1200" spc="0" dirty="0" smtClean="0">
                <a:solidFill>
                  <a:srgbClr val="7E7E80"/>
                </a:solidFill>
                <a:latin typeface="Arial"/>
                <a:cs typeface="Arial"/>
              </a:rPr>
              <a:t>I                                                   </a:t>
            </a:r>
            <a:r>
              <a:rPr sz="1200" spc="116" dirty="0" smtClean="0">
                <a:solidFill>
                  <a:srgbClr val="7E7E80"/>
                </a:solidFill>
                <a:latin typeface="Arial"/>
                <a:cs typeface="Arial"/>
              </a:rPr>
              <a:t> </a:t>
            </a:r>
            <a:r>
              <a:rPr sz="900" spc="0" dirty="0" smtClean="0">
                <a:solidFill>
                  <a:srgbClr val="7E7E80"/>
                </a:solidFill>
                <a:latin typeface="Times New Roman"/>
                <a:cs typeface="Times New Roman"/>
              </a:rPr>
              <a:t>...</a:t>
            </a:r>
            <a:r>
              <a:rPr sz="900" spc="7" dirty="0" smtClean="0">
                <a:solidFill>
                  <a:srgbClr val="7E7E80"/>
                </a:solidFill>
                <a:latin typeface="Times New Roman"/>
                <a:cs typeface="Times New Roman"/>
              </a:rPr>
              <a:t> </a:t>
            </a:r>
            <a:r>
              <a:rPr sz="700" spc="0" dirty="0" smtClean="0">
                <a:solidFill>
                  <a:srgbClr val="7E7E80"/>
                </a:solidFill>
                <a:latin typeface="Arial"/>
                <a:cs typeface="Arial"/>
              </a:rPr>
              <a:t>x.'"</a:t>
            </a:r>
            <a:r>
              <a:rPr sz="700" spc="-5" dirty="0" smtClean="0">
                <a:solidFill>
                  <a:srgbClr val="7E7E80"/>
                </a:solidFill>
                <a:latin typeface="Arial"/>
                <a:cs typeface="Arial"/>
              </a:rPr>
              <a:t>P</a:t>
            </a:r>
            <a:r>
              <a:rPr sz="700" spc="0" dirty="0" smtClean="0">
                <a:solidFill>
                  <a:srgbClr val="959797"/>
                </a:solidFill>
                <a:latin typeface="Arial"/>
                <a:cs typeface="Arial"/>
              </a:rPr>
              <a:t>"°"'K                                                                 </a:t>
            </a:r>
            <a:r>
              <a:rPr sz="700" spc="101" dirty="0" smtClean="0">
                <a:solidFill>
                  <a:srgbClr val="959797"/>
                </a:solidFill>
                <a:latin typeface="Arial"/>
                <a:cs typeface="Arial"/>
              </a:rPr>
              <a:t> </a:t>
            </a:r>
            <a:r>
              <a:rPr sz="1050" spc="0" baseline="24846" dirty="0" smtClean="0">
                <a:solidFill>
                  <a:srgbClr val="ACACAC"/>
                </a:solidFill>
                <a:latin typeface="Arial"/>
                <a:cs typeface="Arial"/>
              </a:rPr>
              <a:t>N</a:t>
            </a:r>
            <a:endParaRPr sz="700">
              <a:latin typeface="Arial"/>
              <a:cs typeface="Arial"/>
            </a:endParaRPr>
          </a:p>
        </p:txBody>
      </p:sp>
      <p:sp>
        <p:nvSpPr>
          <p:cNvPr id="9" name="object 9"/>
          <p:cNvSpPr txBox="1"/>
          <p:nvPr/>
        </p:nvSpPr>
        <p:spPr>
          <a:xfrm>
            <a:off x="152400" y="6388379"/>
            <a:ext cx="190499" cy="314172"/>
          </a:xfrm>
          <a:prstGeom prst="rect">
            <a:avLst/>
          </a:prstGeom>
        </p:spPr>
        <p:txBody>
          <a:bodyPr wrap="square" lIns="0" tIns="0" rIns="0" bIns="0" rtlCol="0">
            <a:noAutofit/>
          </a:bodyPr>
          <a:lstStyle/>
          <a:p>
            <a:pPr marL="25400">
              <a:lnSpc>
                <a:spcPts val="1000"/>
              </a:lnSpc>
            </a:pPr>
            <a:endParaRPr sz="1000"/>
          </a:p>
        </p:txBody>
      </p:sp>
      <p:sp>
        <p:nvSpPr>
          <p:cNvPr id="8" name="object 8"/>
          <p:cNvSpPr txBox="1"/>
          <p:nvPr/>
        </p:nvSpPr>
        <p:spPr>
          <a:xfrm>
            <a:off x="342899" y="6388379"/>
            <a:ext cx="2247899" cy="114020"/>
          </a:xfrm>
          <a:prstGeom prst="rect">
            <a:avLst/>
          </a:prstGeom>
        </p:spPr>
        <p:txBody>
          <a:bodyPr wrap="square" lIns="0" tIns="0" rIns="0" bIns="0" rtlCol="0">
            <a:noAutofit/>
          </a:bodyPr>
          <a:lstStyle/>
          <a:p>
            <a:pPr marL="25400">
              <a:lnSpc>
                <a:spcPts val="850"/>
              </a:lnSpc>
              <a:spcBef>
                <a:spcPts val="47"/>
              </a:spcBef>
            </a:pPr>
            <a:endParaRPr sz="850"/>
          </a:p>
        </p:txBody>
      </p:sp>
      <p:sp>
        <p:nvSpPr>
          <p:cNvPr id="7" name="object 7"/>
          <p:cNvSpPr txBox="1"/>
          <p:nvPr/>
        </p:nvSpPr>
        <p:spPr>
          <a:xfrm>
            <a:off x="2590799" y="6388379"/>
            <a:ext cx="6121399" cy="114020"/>
          </a:xfrm>
          <a:prstGeom prst="rect">
            <a:avLst/>
          </a:prstGeom>
        </p:spPr>
        <p:txBody>
          <a:bodyPr wrap="square" lIns="0" tIns="0" rIns="0" bIns="0" rtlCol="0">
            <a:noAutofit/>
          </a:bodyPr>
          <a:lstStyle/>
          <a:p>
            <a:pPr marL="605154">
              <a:lnSpc>
                <a:spcPts val="900"/>
              </a:lnSpc>
              <a:spcBef>
                <a:spcPts val="45"/>
              </a:spcBef>
            </a:pPr>
            <a:r>
              <a:rPr sz="900" i="1" spc="0" baseline="-14493" dirty="0" smtClean="0">
                <a:solidFill>
                  <a:srgbClr val="ACACAC"/>
                </a:solidFill>
                <a:latin typeface="Arial"/>
                <a:cs typeface="Arial"/>
              </a:rPr>
              <a:t>-:,                                                                                                                                                                                            </a:t>
            </a:r>
            <a:r>
              <a:rPr sz="900" i="1" spc="139" baseline="-14493" dirty="0" smtClean="0">
                <a:solidFill>
                  <a:srgbClr val="ACACAC"/>
                </a:solidFill>
                <a:latin typeface="Arial"/>
                <a:cs typeface="Arial"/>
              </a:rPr>
              <a:t> </a:t>
            </a:r>
            <a:r>
              <a:rPr sz="900" spc="0" baseline="19325" dirty="0" smtClean="0">
                <a:solidFill>
                  <a:srgbClr val="212121"/>
                </a:solidFill>
                <a:latin typeface="Arial"/>
                <a:cs typeface="Arial"/>
              </a:rPr>
              <a:t>I   </a:t>
            </a:r>
            <a:r>
              <a:rPr sz="900" spc="76" baseline="19325" dirty="0" smtClean="0">
                <a:solidFill>
                  <a:srgbClr val="212121"/>
                </a:solidFill>
                <a:latin typeface="Arial"/>
                <a:cs typeface="Arial"/>
              </a:rPr>
              <a:t> </a:t>
            </a:r>
            <a:r>
              <a:rPr sz="1200" spc="0" baseline="14493" dirty="0" smtClean="0">
                <a:solidFill>
                  <a:srgbClr val="212121"/>
                </a:solidFill>
                <a:latin typeface="Times New Roman"/>
                <a:cs typeface="Times New Roman"/>
              </a:rPr>
              <a:t>e</a:t>
            </a:r>
            <a:endParaRPr sz="800">
              <a:latin typeface="Times New Roman"/>
              <a:cs typeface="Times New Roman"/>
            </a:endParaRPr>
          </a:p>
        </p:txBody>
      </p:sp>
      <p:sp>
        <p:nvSpPr>
          <p:cNvPr id="6" name="object 6"/>
          <p:cNvSpPr txBox="1"/>
          <p:nvPr/>
        </p:nvSpPr>
        <p:spPr>
          <a:xfrm>
            <a:off x="8712199" y="6388379"/>
            <a:ext cx="273304" cy="314172"/>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342899" y="6502400"/>
            <a:ext cx="8369299" cy="200151"/>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8305799" y="253999"/>
            <a:ext cx="406399" cy="152400"/>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6800290" y="2061963"/>
            <a:ext cx="99186" cy="152400"/>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8331199" y="3492499"/>
            <a:ext cx="380999" cy="152399"/>
          </a:xfrm>
          <a:prstGeom prst="rect">
            <a:avLst/>
          </a:prstGeom>
        </p:spPr>
        <p:txBody>
          <a:bodyPr wrap="square" lIns="0" tIns="0" rIns="0" bIns="0" rtlCol="0">
            <a:noAutofit/>
          </a:bodyPr>
          <a:lstStyle/>
          <a:p>
            <a:pPr marL="25400">
              <a:lnSpc>
                <a:spcPts val="1000"/>
              </a:lnSpc>
            </a:pPr>
            <a:endParaRPr sz="10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arxeia\Desktop\20210312_11560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p:cNvSpPr>
          <p:nvPr>
            <p:ph type="title"/>
          </p:nvPr>
        </p:nvSpPr>
        <p:spPr bwMode="auto">
          <a:xfrm>
            <a:off x="685800" y="2130425"/>
            <a:ext cx="7772400" cy="1470025"/>
          </a:xfrm>
          <a:noFill/>
        </p:spPr>
        <p:txBody>
          <a:bodyPr wrap="square" lIns="91440" tIns="45720" rIns="91440" bIns="45720" numCol="1" anchorCtr="0" compatLnSpc="1">
            <a:prstTxWarp prst="textNoShape">
              <a:avLst/>
            </a:prstTxWarp>
            <a:normAutofit fontScale="90000"/>
          </a:bodyPr>
          <a:lstStyle/>
          <a:p>
            <a:pPr marL="0" indent="484188" algn="ctr" eaLnBrk="1" hangingPunct="1"/>
            <a:r>
              <a:rPr lang="el-GR" sz="3600" dirty="0" smtClean="0">
                <a:ln>
                  <a:noFill/>
                </a:ln>
                <a:solidFill>
                  <a:schemeClr val="tx1"/>
                </a:solidFill>
                <a:effectLst/>
                <a:latin typeface="Arial" pitchFamily="34" charset="0"/>
              </a:rPr>
              <a:t>ΟΙ ΠΙΕΣΕΙΣ ΠΟΥ </a:t>
            </a:r>
            <a:r>
              <a:rPr lang="el-GR" sz="3600" dirty="0" smtClean="0">
                <a:solidFill>
                  <a:schemeClr val="tx1"/>
                </a:solidFill>
                <a:latin typeface="Arial" pitchFamily="34" charset="0"/>
              </a:rPr>
              <a:t>ΑΣΚΟΥΝΤΑΙ</a:t>
            </a:r>
            <a:br>
              <a:rPr lang="el-GR" sz="3600" dirty="0" smtClean="0">
                <a:solidFill>
                  <a:schemeClr val="tx1"/>
                </a:solidFill>
                <a:latin typeface="Arial" pitchFamily="34" charset="0"/>
              </a:rPr>
            </a:br>
            <a:r>
              <a:rPr lang="el-GR" sz="3600" dirty="0" smtClean="0">
                <a:ln>
                  <a:noFill/>
                </a:ln>
                <a:solidFill>
                  <a:schemeClr val="tx1"/>
                </a:solidFill>
                <a:effectLst/>
                <a:latin typeface="Arial" pitchFamily="34" charset="0"/>
              </a:rPr>
              <a:t/>
            </a:r>
            <a:br>
              <a:rPr lang="el-GR" sz="3600" dirty="0" smtClean="0">
                <a:ln>
                  <a:noFill/>
                </a:ln>
                <a:solidFill>
                  <a:schemeClr val="tx1"/>
                </a:solidFill>
                <a:effectLst/>
                <a:latin typeface="Arial" pitchFamily="34" charset="0"/>
              </a:rPr>
            </a:br>
            <a:endParaRPr lang="el-GR" sz="360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p:cNvSpPr>
            <a:spLocks noGrp="1"/>
          </p:cNvSpPr>
          <p:nvPr>
            <p:ph type="title"/>
          </p:nvPr>
        </p:nvSpPr>
        <p:spPr bwMode="auto">
          <a:xfrm>
            <a:off x="755650" y="115888"/>
            <a:ext cx="7924800" cy="792162"/>
          </a:xfrm>
          <a:noFill/>
        </p:spPr>
        <p:txBody>
          <a:bodyPr wrap="square" lIns="91440" tIns="45720" rIns="91440" bIns="45720" numCol="1" anchorCtr="0" compatLnSpc="1">
            <a:prstTxWarp prst="textNoShape">
              <a:avLst/>
            </a:prstTxWarp>
            <a:normAutofit fontScale="90000"/>
          </a:bodyPr>
          <a:lstStyle/>
          <a:p>
            <a:pPr indent="0" eaLnBrk="1" hangingPunct="1"/>
            <a:r>
              <a:rPr lang="el-GR" altLang="el-GR" dirty="0" smtClean="0">
                <a:ln>
                  <a:noFill/>
                </a:ln>
                <a:solidFill>
                  <a:schemeClr val="tx1"/>
                </a:solidFill>
                <a:effectLst/>
                <a:latin typeface="Calibri" pitchFamily="34" charset="0"/>
              </a:rPr>
              <a:t>ΚΛΙΜΑΤΙΚΗ ΚΡΙΣΗ …</a:t>
            </a:r>
          </a:p>
        </p:txBody>
      </p:sp>
      <p:sp>
        <p:nvSpPr>
          <p:cNvPr id="28675" name="2 - Θέση περιεχομένου"/>
          <p:cNvSpPr>
            <a:spLocks noGrp="1"/>
          </p:cNvSpPr>
          <p:nvPr>
            <p:ph sz="half" idx="1"/>
          </p:nvPr>
        </p:nvSpPr>
        <p:spPr>
          <a:xfrm>
            <a:off x="755650" y="981075"/>
            <a:ext cx="7621588" cy="3549650"/>
          </a:xfrm>
        </p:spPr>
        <p:txBody>
          <a:bodyPr>
            <a:normAutofit lnSpcReduction="10000"/>
          </a:bodyPr>
          <a:lstStyle/>
          <a:p>
            <a:pPr eaLnBrk="1" hangingPunct="1">
              <a:spcBef>
                <a:spcPts val="600"/>
              </a:spcBef>
              <a:buFont typeface="Arial" pitchFamily="34" charset="0"/>
              <a:buChar char="•"/>
            </a:pPr>
            <a:r>
              <a:rPr lang="el-GR" altLang="el-GR" sz="2400" smtClean="0">
                <a:latin typeface="Calibri" pitchFamily="34" charset="0"/>
              </a:rPr>
              <a:t> </a:t>
            </a:r>
            <a:r>
              <a:rPr lang="el-GR" altLang="zh-CN" sz="2400" smtClean="0">
                <a:latin typeface="Calibri" pitchFamily="34" charset="0"/>
                <a:cs typeface="幼圆"/>
              </a:rPr>
              <a:t>οι επιπτώσεις της κλιματικής αλλαγής που συνδέονται με αύξηση της θερμοκρασίας, ανύψωση της στάθμης θάλασσας και ακραία καιρικά φαινόμενα, όπως πλημμύρες</a:t>
            </a:r>
          </a:p>
          <a:p>
            <a:pPr eaLnBrk="1" hangingPunct="1">
              <a:spcBef>
                <a:spcPts val="600"/>
              </a:spcBef>
              <a:buFont typeface="Arial" pitchFamily="34" charset="0"/>
              <a:buChar char="•"/>
            </a:pPr>
            <a:r>
              <a:rPr lang="el-GR" altLang="zh-CN" sz="2400" smtClean="0">
                <a:latin typeface="Calibri" pitchFamily="34" charset="0"/>
                <a:cs typeface="幼圆"/>
              </a:rPr>
              <a:t> </a:t>
            </a:r>
            <a:r>
              <a:rPr lang="el-GR" altLang="el-GR" sz="2400" smtClean="0">
                <a:latin typeface="Calibri" pitchFamily="34" charset="0"/>
              </a:rPr>
              <a:t>εντατικοποίηση παραγωγής</a:t>
            </a:r>
          </a:p>
          <a:p>
            <a:pPr eaLnBrk="1" hangingPunct="1">
              <a:spcBef>
                <a:spcPts val="600"/>
              </a:spcBef>
              <a:buFont typeface="Arial" pitchFamily="34" charset="0"/>
              <a:buChar char="•"/>
            </a:pPr>
            <a:r>
              <a:rPr lang="el-GR" altLang="el-GR" sz="2400" smtClean="0">
                <a:latin typeface="Calibri" pitchFamily="34" charset="0"/>
              </a:rPr>
              <a:t>(κτηνοτροφία, γεωργία, υδατοκαλλιέργεια)</a:t>
            </a:r>
          </a:p>
          <a:p>
            <a:pPr eaLnBrk="1" hangingPunct="1">
              <a:spcBef>
                <a:spcPts val="600"/>
              </a:spcBef>
              <a:buFont typeface="Arial" pitchFamily="34" charset="0"/>
              <a:buChar char="•"/>
            </a:pPr>
            <a:r>
              <a:rPr lang="el-GR" altLang="el-GR" sz="2400" smtClean="0">
                <a:latin typeface="Calibri" pitchFamily="34" charset="0"/>
              </a:rPr>
              <a:t> υφαλμύρωση</a:t>
            </a:r>
          </a:p>
          <a:p>
            <a:pPr eaLnBrk="1" hangingPunct="1">
              <a:spcBef>
                <a:spcPts val="600"/>
              </a:spcBef>
              <a:buFont typeface="Arial" pitchFamily="34" charset="0"/>
              <a:buChar char="•"/>
            </a:pPr>
            <a:r>
              <a:rPr lang="el-GR" altLang="el-GR" sz="2400" smtClean="0">
                <a:latin typeface="Calibri" pitchFamily="34" charset="0"/>
              </a:rPr>
              <a:t> διάβρωση των ακτών</a:t>
            </a:r>
          </a:p>
          <a:p>
            <a:pPr eaLnBrk="1" hangingPunct="1">
              <a:spcBef>
                <a:spcPts val="600"/>
              </a:spcBef>
              <a:buFont typeface="Arial" pitchFamily="34" charset="0"/>
              <a:buChar char="•"/>
            </a:pPr>
            <a:r>
              <a:rPr lang="el-GR" altLang="el-GR" sz="2400" smtClean="0">
                <a:latin typeface="Calibri" pitchFamily="34" charset="0"/>
              </a:rPr>
              <a:t> καθίζηση των εδαφών</a:t>
            </a:r>
          </a:p>
          <a:p>
            <a:pPr eaLnBrk="1" hangingPunct="1"/>
            <a:endParaRPr lang="el-GR" altLang="el-GR" sz="2400" smtClean="0">
              <a:latin typeface="Calibri"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Μπορεί να είναι εικόνα φύση"/>
          <p:cNvPicPr>
            <a:picLocks noChangeAspect="1" noChangeArrowheads="1"/>
          </p:cNvPicPr>
          <p:nvPr/>
        </p:nvPicPr>
        <p:blipFill>
          <a:blip r:embed="rId2"/>
          <a:srcRect/>
          <a:stretch>
            <a:fillRect/>
          </a:stretch>
        </p:blipFill>
        <p:spPr bwMode="auto">
          <a:xfrm>
            <a:off x="0" y="214290"/>
            <a:ext cx="9144000" cy="664371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D:\arxeia\Desktop\241175876_1410740515993862_2496225139026042395_n.jpg"/>
          <p:cNvPicPr>
            <a:picLocks noChangeAspect="1" noChangeArrowheads="1"/>
          </p:cNvPicPr>
          <p:nvPr/>
        </p:nvPicPr>
        <p:blipFill>
          <a:blip r:embed="rId2"/>
          <a:srcRect/>
          <a:stretch>
            <a:fillRect/>
          </a:stretch>
        </p:blipFill>
        <p:spPr bwMode="auto">
          <a:xfrm>
            <a:off x="0" y="285728"/>
            <a:ext cx="9144000" cy="6572272"/>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bwMode="auto">
          <a:xfrm>
            <a:off x="457200" y="285728"/>
            <a:ext cx="8229600" cy="1143008"/>
          </a:xfrm>
          <a:noFill/>
        </p:spPr>
        <p:txBody>
          <a:bodyPr wrap="square" lIns="91440" tIns="45720" rIns="91440" bIns="45720" numCol="1" anchorCtr="0" compatLnSpc="1">
            <a:prstTxWarp prst="textNoShape">
              <a:avLst/>
            </a:prstTxWarp>
          </a:bodyPr>
          <a:lstStyle/>
          <a:p>
            <a:pPr indent="0" eaLnBrk="1" hangingPunct="1"/>
            <a:r>
              <a:rPr lang="el-GR" sz="3800" dirty="0" smtClean="0">
                <a:ln>
                  <a:noFill/>
                </a:ln>
                <a:solidFill>
                  <a:schemeClr val="tx1"/>
                </a:solidFill>
                <a:effectLst/>
                <a:latin typeface="Arial" pitchFamily="34" charset="0"/>
              </a:rPr>
              <a:t>διασυνοριακή  ρύπανση</a:t>
            </a:r>
          </a:p>
        </p:txBody>
      </p:sp>
      <p:sp>
        <p:nvSpPr>
          <p:cNvPr id="20483" name="Rectangle 3"/>
          <p:cNvSpPr>
            <a:spLocks noGrp="1"/>
          </p:cNvSpPr>
          <p:nvPr>
            <p:ph idx="1"/>
          </p:nvPr>
        </p:nvSpPr>
        <p:spPr/>
        <p:txBody>
          <a:bodyPr/>
          <a:lstStyle/>
          <a:p>
            <a:pPr eaLnBrk="1" hangingPunct="1"/>
            <a:endParaRPr lang="el-GR" smtClean="0"/>
          </a:p>
        </p:txBody>
      </p:sp>
      <p:pic>
        <p:nvPicPr>
          <p:cNvPr id="20484" name="Picture 4" descr="axios-potamos"/>
          <p:cNvPicPr>
            <a:picLocks noChangeAspect="1" noChangeArrowheads="1"/>
          </p:cNvPicPr>
          <p:nvPr/>
        </p:nvPicPr>
        <p:blipFill>
          <a:blip r:embed="rId3"/>
          <a:srcRect/>
          <a:stretch>
            <a:fillRect/>
          </a:stretch>
        </p:blipFill>
        <p:spPr bwMode="auto">
          <a:xfrm>
            <a:off x="214282" y="1857364"/>
            <a:ext cx="8713788" cy="482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p:cNvSpPr>
          <p:nvPr>
            <p:ph type="title"/>
          </p:nvPr>
        </p:nvSpPr>
        <p:spPr bwMode="auto">
          <a:xfrm>
            <a:off x="457200" y="268288"/>
            <a:ext cx="8229600" cy="639762"/>
          </a:xfrm>
        </p:spPr>
        <p:txBody>
          <a:bodyPr wrap="square" lIns="91440" tIns="45720" rIns="91440" bIns="45720" numCol="1" anchorCtr="0" compatLnSpc="1">
            <a:prstTxWarp prst="textNoShape">
              <a:avLst/>
            </a:prstTxWarp>
            <a:normAutofit fontScale="90000"/>
          </a:bodyPr>
          <a:lstStyle/>
          <a:p>
            <a:pPr indent="0" algn="ctr" eaLnBrk="1" hangingPunct="1">
              <a:defRPr/>
            </a:pPr>
            <a:r>
              <a:rPr lang="el-GR" altLang="el-GR" sz="2400" smtClean="0">
                <a:ln>
                  <a:noFill/>
                </a:ln>
                <a:solidFill>
                  <a:schemeClr val="tx1"/>
                </a:solidFill>
                <a:effectLst/>
                <a:latin typeface="Arial" charset="0"/>
              </a:rPr>
              <a:t>ρύπανση των επιφανειακών  και υπόγειων υδάτων</a:t>
            </a:r>
            <a:r>
              <a:rPr lang="el-GR" sz="2400" smtClean="0">
                <a:ln>
                  <a:noFill/>
                </a:ln>
                <a:solidFill>
                  <a:schemeClr val="tx1"/>
                </a:solidFill>
                <a:effectLst/>
                <a:latin typeface="Arial" charset="0"/>
              </a:rPr>
              <a:t/>
            </a:r>
            <a:br>
              <a:rPr lang="el-GR" sz="2400" smtClean="0">
                <a:ln>
                  <a:noFill/>
                </a:ln>
                <a:solidFill>
                  <a:schemeClr val="tx1"/>
                </a:solidFill>
                <a:effectLst/>
                <a:latin typeface="Arial" charset="0"/>
              </a:rPr>
            </a:br>
            <a:endParaRPr lang="el-GR" sz="2400" smtClean="0">
              <a:ln>
                <a:noFill/>
              </a:ln>
              <a:solidFill>
                <a:schemeClr val="tx1"/>
              </a:solidFill>
              <a:effectLst/>
              <a:latin typeface="Arial" charset="0"/>
            </a:endParaRPr>
          </a:p>
        </p:txBody>
      </p:sp>
      <p:sp>
        <p:nvSpPr>
          <p:cNvPr id="25603" name="Rectangle 3"/>
          <p:cNvSpPr>
            <a:spLocks noGrp="1"/>
          </p:cNvSpPr>
          <p:nvPr>
            <p:ph sz="half" idx="1"/>
          </p:nvPr>
        </p:nvSpPr>
        <p:spPr>
          <a:xfrm>
            <a:off x="457200" y="908050"/>
            <a:ext cx="8229600" cy="5546725"/>
          </a:xfrm>
        </p:spPr>
        <p:txBody>
          <a:bodyPr/>
          <a:lstStyle/>
          <a:p>
            <a:pPr eaLnBrk="1" hangingPunct="1"/>
            <a:endParaRPr lang="el-GR" smtClean="0"/>
          </a:p>
        </p:txBody>
      </p:sp>
      <p:pic>
        <p:nvPicPr>
          <p:cNvPr id="25604" name="Picture 4" descr="αρχείο λήψης"/>
          <p:cNvPicPr>
            <a:picLocks noChangeAspect="1" noChangeArrowheads="1"/>
          </p:cNvPicPr>
          <p:nvPr/>
        </p:nvPicPr>
        <p:blipFill>
          <a:blip r:embed="rId3"/>
          <a:srcRect/>
          <a:stretch>
            <a:fillRect/>
          </a:stretch>
        </p:blipFill>
        <p:spPr bwMode="auto">
          <a:xfrm>
            <a:off x="468313" y="908050"/>
            <a:ext cx="4319587" cy="2952750"/>
          </a:xfrm>
          <a:prstGeom prst="rect">
            <a:avLst/>
          </a:prstGeom>
          <a:noFill/>
          <a:ln w="9525">
            <a:noFill/>
            <a:miter lim="800000"/>
            <a:headEnd/>
            <a:tailEnd/>
          </a:ln>
        </p:spPr>
      </p:pic>
      <p:pic>
        <p:nvPicPr>
          <p:cNvPr id="25605" name="Picture 5"/>
          <p:cNvPicPr>
            <a:picLocks noChangeAspect="1" noChangeArrowheads="1"/>
          </p:cNvPicPr>
          <p:nvPr/>
        </p:nvPicPr>
        <p:blipFill>
          <a:blip r:embed="rId4"/>
          <a:srcRect/>
          <a:stretch>
            <a:fillRect/>
          </a:stretch>
        </p:blipFill>
        <p:spPr bwMode="auto">
          <a:xfrm>
            <a:off x="4787900" y="908050"/>
            <a:ext cx="3960813" cy="2952750"/>
          </a:xfrm>
          <a:prstGeom prst="rect">
            <a:avLst/>
          </a:prstGeom>
          <a:noFill/>
          <a:ln w="9525">
            <a:noFill/>
            <a:miter lim="800000"/>
            <a:headEnd/>
            <a:tailEnd/>
          </a:ln>
        </p:spPr>
      </p:pic>
      <p:pic>
        <p:nvPicPr>
          <p:cNvPr id="25606" name="Picture 6"/>
          <p:cNvPicPr>
            <a:picLocks noChangeAspect="1" noChangeArrowheads="1"/>
          </p:cNvPicPr>
          <p:nvPr/>
        </p:nvPicPr>
        <p:blipFill>
          <a:blip r:embed="rId5"/>
          <a:srcRect/>
          <a:stretch>
            <a:fillRect/>
          </a:stretch>
        </p:blipFill>
        <p:spPr bwMode="auto">
          <a:xfrm>
            <a:off x="395288" y="3689350"/>
            <a:ext cx="4392612" cy="3168650"/>
          </a:xfrm>
          <a:prstGeom prst="rect">
            <a:avLst/>
          </a:prstGeom>
          <a:noFill/>
          <a:ln w="9525">
            <a:noFill/>
            <a:miter lim="800000"/>
            <a:headEnd/>
            <a:tailEnd/>
          </a:ln>
        </p:spPr>
      </p:pic>
      <p:pic>
        <p:nvPicPr>
          <p:cNvPr id="25607" name="Picture 8" descr="Î£ÏÎµÏÎ¹ÎºÎ® ÎµÎ¹ÎºÏÎ½Î±"/>
          <p:cNvPicPr>
            <a:picLocks noChangeAspect="1" noChangeArrowheads="1"/>
          </p:cNvPicPr>
          <p:nvPr/>
        </p:nvPicPr>
        <p:blipFill>
          <a:blip r:embed="rId6"/>
          <a:srcRect/>
          <a:stretch>
            <a:fillRect/>
          </a:stretch>
        </p:blipFill>
        <p:spPr bwMode="auto">
          <a:xfrm>
            <a:off x="4859338" y="3860800"/>
            <a:ext cx="3960812" cy="299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bwMode="auto">
          <a:xfrm>
            <a:off x="395288" y="115888"/>
            <a:ext cx="8351837" cy="792162"/>
          </a:xfrm>
        </p:spPr>
        <p:txBody>
          <a:bodyPr wrap="square" lIns="91440" tIns="45720" rIns="91440" bIns="45720" numCol="1" anchorCtr="0" compatLnSpc="1">
            <a:prstTxWarp prst="textNoShape">
              <a:avLst/>
            </a:prstTxWarp>
            <a:normAutofit fontScale="90000"/>
          </a:bodyPr>
          <a:lstStyle/>
          <a:p>
            <a:pPr indent="0" eaLnBrk="1" hangingPunct="1">
              <a:defRPr/>
            </a:pPr>
            <a:r>
              <a:rPr lang="el-GR" sz="1200" smtClean="0">
                <a:ln>
                  <a:noFill/>
                </a:ln>
                <a:effectLst/>
              </a:rPr>
              <a:t/>
            </a:r>
            <a:br>
              <a:rPr lang="el-GR" sz="1200" smtClean="0">
                <a:ln>
                  <a:noFill/>
                </a:ln>
                <a:effectLst/>
              </a:rPr>
            </a:br>
            <a:r>
              <a:rPr lang="el-GR" sz="1200" smtClean="0">
                <a:ln>
                  <a:noFill/>
                </a:ln>
                <a:effectLst/>
              </a:rPr>
              <a:t/>
            </a:r>
            <a:br>
              <a:rPr lang="el-GR" sz="1200" smtClean="0">
                <a:ln>
                  <a:noFill/>
                </a:ln>
                <a:effectLst/>
              </a:rPr>
            </a:br>
            <a:r>
              <a:rPr lang="el-GR" sz="2400" smtClean="0">
                <a:ln>
                  <a:noFill/>
                </a:ln>
                <a:solidFill>
                  <a:schemeClr val="tx1"/>
                </a:solidFill>
                <a:effectLst/>
                <a:latin typeface="Arial" charset="0"/>
              </a:rPr>
              <a:t>παλιά βυρσοδεψία – τάφρος βυρσοδεψιών</a:t>
            </a:r>
          </a:p>
        </p:txBody>
      </p:sp>
      <p:pic>
        <p:nvPicPr>
          <p:cNvPr id="24579" name="Picture 5"/>
          <p:cNvPicPr>
            <a:picLocks noGrp="1" noChangeAspect="1" noChangeArrowheads="1"/>
          </p:cNvPicPr>
          <p:nvPr>
            <p:ph sz="half" idx="1"/>
          </p:nvPr>
        </p:nvPicPr>
        <p:blipFill>
          <a:blip r:embed="rId3"/>
          <a:srcRect/>
          <a:stretch>
            <a:fillRect/>
          </a:stretch>
        </p:blipFill>
        <p:spPr>
          <a:xfrm>
            <a:off x="250825" y="1341438"/>
            <a:ext cx="4752975" cy="5040312"/>
          </a:xfrm>
          <a:noFill/>
        </p:spPr>
      </p:pic>
      <p:pic>
        <p:nvPicPr>
          <p:cNvPr id="24580" name="Picture 6"/>
          <p:cNvPicPr>
            <a:picLocks noChangeAspect="1" noChangeArrowheads="1"/>
          </p:cNvPicPr>
          <p:nvPr/>
        </p:nvPicPr>
        <p:blipFill>
          <a:blip r:embed="rId4"/>
          <a:srcRect/>
          <a:stretch>
            <a:fillRect/>
          </a:stretch>
        </p:blipFill>
        <p:spPr bwMode="auto">
          <a:xfrm>
            <a:off x="5003800" y="1341438"/>
            <a:ext cx="4140200" cy="504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descr="C:\Users\epapadranga\Desktop\P1010007.JPG"/>
          <p:cNvPicPr>
            <a:picLocks noChangeAspect="1" noChangeArrowheads="1"/>
          </p:cNvPicPr>
          <p:nvPr/>
        </p:nvPicPr>
        <p:blipFill>
          <a:blip r:embed="rId3" cstate="print"/>
          <a:srcRect/>
          <a:stretch>
            <a:fillRect/>
          </a:stretch>
        </p:blipFill>
        <p:spPr bwMode="auto">
          <a:xfrm>
            <a:off x="5076056" y="692696"/>
            <a:ext cx="3286148" cy="2286016"/>
          </a:xfrm>
          <a:prstGeom prst="roundRect">
            <a:avLst/>
          </a:prstGeom>
          <a:noFill/>
        </p:spPr>
      </p:pic>
      <p:sp>
        <p:nvSpPr>
          <p:cNvPr id="26627" name="AutoShape 2"/>
          <p:cNvSpPr>
            <a:spLocks noGrp="1" noChangeArrowheads="1"/>
          </p:cNvSpPr>
          <p:nvPr>
            <p:ph type="title"/>
          </p:nvPr>
        </p:nvSpPr>
        <p:spPr bwMode="auto">
          <a:xfrm>
            <a:off x="1403350" y="0"/>
            <a:ext cx="6408738" cy="785813"/>
          </a:xfrm>
          <a:noFill/>
        </p:spPr>
        <p:txBody>
          <a:bodyPr wrap="square" lIns="91440" tIns="45720" rIns="91440" bIns="45720" numCol="1" anchorCtr="0" compatLnSpc="1">
            <a:prstTxWarp prst="textNoShape">
              <a:avLst/>
            </a:prstTxWarp>
            <a:normAutofit fontScale="90000"/>
          </a:bodyPr>
          <a:lstStyle/>
          <a:p>
            <a:pPr indent="0" eaLnBrk="1" hangingPunct="1"/>
            <a:r>
              <a:rPr lang="el-GR" smtClean="0">
                <a:ln>
                  <a:noFill/>
                </a:ln>
                <a:solidFill>
                  <a:schemeClr val="tx1"/>
                </a:solidFill>
                <a:effectLst/>
                <a:latin typeface="Calibri" pitchFamily="34" charset="0"/>
              </a:rPr>
              <a:t>απειλές - προβλήματα</a:t>
            </a:r>
          </a:p>
        </p:txBody>
      </p:sp>
      <p:pic>
        <p:nvPicPr>
          <p:cNvPr id="18436" name="Picture 5" descr="C:\Users\epapadranga\Desktop\PHOTOS GIA PPT\5a21.jpg"/>
          <p:cNvPicPr>
            <a:picLocks noChangeAspect="1" noChangeArrowheads="1"/>
          </p:cNvPicPr>
          <p:nvPr/>
        </p:nvPicPr>
        <p:blipFill>
          <a:blip r:embed="rId4" cstate="print"/>
          <a:srcRect/>
          <a:stretch>
            <a:fillRect/>
          </a:stretch>
        </p:blipFill>
        <p:spPr bwMode="auto">
          <a:xfrm>
            <a:off x="323528" y="692696"/>
            <a:ext cx="3643338" cy="2357454"/>
          </a:xfrm>
          <a:prstGeom prst="roundRect">
            <a:avLst/>
          </a:prstGeom>
          <a:noFill/>
          <a:ln w="9525">
            <a:noFill/>
            <a:miter lim="800000"/>
            <a:headEnd/>
            <a:tailEnd/>
          </a:ln>
        </p:spPr>
      </p:pic>
      <p:sp>
        <p:nvSpPr>
          <p:cNvPr id="26629" name="5 - TextBox"/>
          <p:cNvSpPr txBox="1">
            <a:spLocks noChangeArrowheads="1"/>
          </p:cNvSpPr>
          <p:nvPr/>
        </p:nvSpPr>
        <p:spPr bwMode="auto">
          <a:xfrm>
            <a:off x="1143000" y="3000375"/>
            <a:ext cx="2357438" cy="369888"/>
          </a:xfrm>
          <a:prstGeom prst="rect">
            <a:avLst/>
          </a:prstGeom>
          <a:noFill/>
          <a:ln w="9525">
            <a:noFill/>
            <a:miter lim="800000"/>
            <a:headEnd/>
            <a:tailEnd/>
          </a:ln>
        </p:spPr>
        <p:txBody>
          <a:bodyPr>
            <a:spAutoFit/>
          </a:bodyPr>
          <a:lstStyle/>
          <a:p>
            <a:r>
              <a:rPr lang="el-GR" altLang="el-GR"/>
              <a:t>Σκουπίδια και μπάζα</a:t>
            </a:r>
          </a:p>
        </p:txBody>
      </p:sp>
      <p:sp>
        <p:nvSpPr>
          <p:cNvPr id="26632" name="9 - Ορθογώνιο"/>
          <p:cNvSpPr>
            <a:spLocks noChangeArrowheads="1"/>
          </p:cNvSpPr>
          <p:nvPr/>
        </p:nvSpPr>
        <p:spPr bwMode="auto">
          <a:xfrm>
            <a:off x="6429375" y="2928938"/>
            <a:ext cx="1897063" cy="369887"/>
          </a:xfrm>
          <a:prstGeom prst="rect">
            <a:avLst/>
          </a:prstGeom>
          <a:noFill/>
          <a:ln w="9525">
            <a:noFill/>
            <a:miter lim="800000"/>
            <a:headEnd/>
            <a:tailEnd/>
          </a:ln>
        </p:spPr>
        <p:txBody>
          <a:bodyPr wrap="none">
            <a:spAutoFit/>
          </a:bodyPr>
          <a:lstStyle/>
          <a:p>
            <a:r>
              <a:rPr lang="el-GR" altLang="el-GR"/>
              <a:t>Παράνομα κτίρια</a:t>
            </a:r>
          </a:p>
        </p:txBody>
      </p:sp>
      <p:pic>
        <p:nvPicPr>
          <p:cNvPr id="11" name="Picture 4" descr="P6080080"/>
          <p:cNvPicPr>
            <a:picLocks noChangeAspect="1" noChangeArrowheads="1"/>
          </p:cNvPicPr>
          <p:nvPr/>
        </p:nvPicPr>
        <p:blipFill>
          <a:blip r:embed="rId5" cstate="print"/>
          <a:srcRect/>
          <a:stretch>
            <a:fillRect/>
          </a:stretch>
        </p:blipFill>
        <p:spPr bwMode="auto">
          <a:xfrm>
            <a:off x="5072066" y="3357562"/>
            <a:ext cx="3571900" cy="2747966"/>
          </a:xfrm>
          <a:prstGeom prst="roundRect">
            <a:avLst/>
          </a:prstGeom>
          <a:noFill/>
          <a:ln w="9525">
            <a:noFill/>
            <a:miter lim="800000"/>
            <a:headEnd/>
            <a:tailEnd/>
          </a:ln>
        </p:spPr>
      </p:pic>
      <p:sp>
        <p:nvSpPr>
          <p:cNvPr id="26634" name="11 - Ορθογώνιο"/>
          <p:cNvSpPr>
            <a:spLocks noChangeArrowheads="1"/>
          </p:cNvSpPr>
          <p:nvPr/>
        </p:nvSpPr>
        <p:spPr bwMode="auto">
          <a:xfrm>
            <a:off x="7000875" y="6143625"/>
            <a:ext cx="1033463" cy="369888"/>
          </a:xfrm>
          <a:prstGeom prst="rect">
            <a:avLst/>
          </a:prstGeom>
          <a:noFill/>
          <a:ln w="9525">
            <a:noFill/>
            <a:miter lim="800000"/>
            <a:headEnd/>
            <a:tailEnd/>
          </a:ln>
        </p:spPr>
        <p:txBody>
          <a:bodyPr wrap="none">
            <a:spAutoFit/>
          </a:bodyPr>
          <a:lstStyle/>
          <a:p>
            <a:r>
              <a:rPr lang="el-GR" altLang="el-GR" dirty="0"/>
              <a:t>Μαντριά</a:t>
            </a:r>
          </a:p>
        </p:txBody>
      </p:sp>
      <p:pic>
        <p:nvPicPr>
          <p:cNvPr id="12" name="~PP1093.WAV">
            <a:hlinkClick r:id="" action="ppaction://media"/>
          </p:cNvPr>
          <p:cNvPicPr>
            <a:picLocks noRot="1" noChangeAspect="1"/>
          </p:cNvPicPr>
          <p:nvPr>
            <a:wavAudioFile r:embed="rId1" name="~PP1093.WAV"/>
          </p:nvPr>
        </p:nvPicPr>
        <p:blipFill>
          <a:blip r:embed="rId6"/>
          <a:srcRect/>
          <a:stretch>
            <a:fillRect/>
          </a:stretch>
        </p:blipFill>
        <p:spPr bwMode="auto">
          <a:xfrm>
            <a:off x="8648700" y="6362700"/>
            <a:ext cx="304800" cy="304800"/>
          </a:xfrm>
          <a:prstGeom prst="rect">
            <a:avLst/>
          </a:prstGeom>
          <a:noFill/>
          <a:ln w="9525">
            <a:noFill/>
            <a:miter lim="800000"/>
            <a:headEnd/>
            <a:tailEnd/>
          </a:ln>
        </p:spPr>
      </p:pic>
      <p:pic>
        <p:nvPicPr>
          <p:cNvPr id="10242" name="Picture 2" descr="D:\arxeia\Documents\ΦΔΠΠ\ΦΟΡΕΑΣ\PRIN2.jpg"/>
          <p:cNvPicPr>
            <a:picLocks noChangeAspect="1" noChangeArrowheads="1"/>
          </p:cNvPicPr>
          <p:nvPr/>
        </p:nvPicPr>
        <p:blipFill>
          <a:blip r:embed="rId7"/>
          <a:srcRect/>
          <a:stretch>
            <a:fillRect/>
          </a:stretch>
        </p:blipFill>
        <p:spPr bwMode="auto">
          <a:xfrm>
            <a:off x="214282" y="3500438"/>
            <a:ext cx="4572064" cy="2714644"/>
          </a:xfrm>
          <a:prstGeom prst="rect">
            <a:avLst/>
          </a:prstGeom>
          <a:ln/>
        </p:spPr>
        <p:style>
          <a:lnRef idx="2">
            <a:schemeClr val="accent4"/>
          </a:lnRef>
          <a:fillRef idx="1">
            <a:schemeClr val="lt1"/>
          </a:fillRef>
          <a:effectRef idx="0">
            <a:schemeClr val="accent4"/>
          </a:effectRef>
          <a:fontRef idx="minor">
            <a:schemeClr val="dk1"/>
          </a:fontRef>
        </p:style>
      </p:pic>
      <p:sp>
        <p:nvSpPr>
          <p:cNvPr id="16" name="15 - TextBox"/>
          <p:cNvSpPr txBox="1"/>
          <p:nvPr/>
        </p:nvSpPr>
        <p:spPr>
          <a:xfrm>
            <a:off x="285720" y="6143644"/>
            <a:ext cx="2571768" cy="369332"/>
          </a:xfrm>
          <a:prstGeom prst="rect">
            <a:avLst/>
          </a:prstGeom>
          <a:noFill/>
        </p:spPr>
        <p:txBody>
          <a:bodyPr wrap="square" rtlCol="0">
            <a:spAutoFit/>
          </a:bodyPr>
          <a:lstStyle/>
          <a:p>
            <a:pPr algn="ctr"/>
            <a:r>
              <a:rPr lang="el-GR" dirty="0" err="1" smtClean="0"/>
              <a:t>Μυδοκαλλιέργειες</a:t>
            </a: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C:\Users\epapadranga\Desktop\PHOTOS GIA PPT\DSC_0234-2.jpg"/>
          <p:cNvPicPr>
            <a:picLocks noGrp="1" noChangeAspect="1" noChangeArrowheads="1"/>
          </p:cNvPicPr>
          <p:nvPr>
            <p:ph sz="half" idx="1"/>
          </p:nvPr>
        </p:nvPicPr>
        <p:blipFill>
          <a:blip r:embed="rId2" cstate="print"/>
          <a:srcRect/>
          <a:stretch>
            <a:fillRect/>
          </a:stretch>
        </p:blipFill>
        <p:spPr>
          <a:xfrm>
            <a:off x="467544" y="836712"/>
            <a:ext cx="3643338" cy="2352989"/>
          </a:xfrm>
          <a:prstGeom prst="roundRect">
            <a:avLst/>
          </a:prstGeom>
        </p:spPr>
      </p:pic>
      <p:sp>
        <p:nvSpPr>
          <p:cNvPr id="27651" name="5 - TextBox"/>
          <p:cNvSpPr txBox="1">
            <a:spLocks noChangeArrowheads="1"/>
          </p:cNvSpPr>
          <p:nvPr/>
        </p:nvSpPr>
        <p:spPr bwMode="auto">
          <a:xfrm>
            <a:off x="900113" y="3141663"/>
            <a:ext cx="2357437" cy="371475"/>
          </a:xfrm>
          <a:prstGeom prst="rect">
            <a:avLst/>
          </a:prstGeom>
          <a:noFill/>
          <a:ln w="9525">
            <a:noFill/>
            <a:miter lim="800000"/>
            <a:headEnd/>
            <a:tailEnd/>
          </a:ln>
        </p:spPr>
        <p:txBody>
          <a:bodyPr>
            <a:spAutoFit/>
          </a:bodyPr>
          <a:lstStyle/>
          <a:p>
            <a:r>
              <a:rPr lang="el-GR" altLang="el-GR"/>
              <a:t>Αμμοληψίες</a:t>
            </a:r>
          </a:p>
        </p:txBody>
      </p:sp>
      <p:sp>
        <p:nvSpPr>
          <p:cNvPr id="27652" name="7 - Ορθογώνιο"/>
          <p:cNvSpPr>
            <a:spLocks noChangeArrowheads="1"/>
          </p:cNvSpPr>
          <p:nvPr/>
        </p:nvSpPr>
        <p:spPr bwMode="auto">
          <a:xfrm>
            <a:off x="1214438" y="6143625"/>
            <a:ext cx="1970087" cy="369888"/>
          </a:xfrm>
          <a:prstGeom prst="rect">
            <a:avLst/>
          </a:prstGeom>
          <a:noFill/>
          <a:ln w="9525">
            <a:noFill/>
            <a:miter lim="800000"/>
            <a:headEnd/>
            <a:tailEnd/>
          </a:ln>
        </p:spPr>
        <p:txBody>
          <a:bodyPr wrap="none">
            <a:spAutoFit/>
          </a:bodyPr>
          <a:lstStyle/>
          <a:p>
            <a:r>
              <a:rPr lang="el-GR" altLang="el-GR"/>
              <a:t>Παράνομο κυνήγι</a:t>
            </a:r>
          </a:p>
        </p:txBody>
      </p:sp>
      <p:sp>
        <p:nvSpPr>
          <p:cNvPr id="27653" name="9 - Ορθογώνιο"/>
          <p:cNvSpPr>
            <a:spLocks noChangeArrowheads="1"/>
          </p:cNvSpPr>
          <p:nvPr/>
        </p:nvSpPr>
        <p:spPr bwMode="auto">
          <a:xfrm>
            <a:off x="5003800" y="3213100"/>
            <a:ext cx="3600450" cy="366713"/>
          </a:xfrm>
          <a:prstGeom prst="rect">
            <a:avLst/>
          </a:prstGeom>
          <a:noFill/>
          <a:ln w="9525">
            <a:noFill/>
            <a:miter lim="800000"/>
            <a:headEnd/>
            <a:tailEnd/>
          </a:ln>
        </p:spPr>
        <p:txBody>
          <a:bodyPr>
            <a:spAutoFit/>
          </a:bodyPr>
          <a:lstStyle/>
          <a:p>
            <a:r>
              <a:rPr lang="el-GR" altLang="el-GR"/>
              <a:t> βιομηχανικά– αστικά λύματα</a:t>
            </a:r>
          </a:p>
        </p:txBody>
      </p:sp>
      <p:sp>
        <p:nvSpPr>
          <p:cNvPr id="27654" name="11 - Ορθογώνιο"/>
          <p:cNvSpPr>
            <a:spLocks noChangeArrowheads="1"/>
          </p:cNvSpPr>
          <p:nvPr/>
        </p:nvSpPr>
        <p:spPr bwMode="auto">
          <a:xfrm>
            <a:off x="4857750" y="3714750"/>
            <a:ext cx="3719513" cy="923925"/>
          </a:xfrm>
          <a:prstGeom prst="rect">
            <a:avLst/>
          </a:prstGeom>
          <a:noFill/>
          <a:ln w="9525">
            <a:noFill/>
            <a:miter lim="800000"/>
            <a:headEnd/>
            <a:tailEnd/>
          </a:ln>
        </p:spPr>
        <p:txBody>
          <a:bodyPr>
            <a:spAutoFit/>
          </a:bodyPr>
          <a:lstStyle/>
          <a:p>
            <a:pPr>
              <a:buFont typeface="Arial" pitchFamily="34" charset="0"/>
              <a:buChar char="•"/>
            </a:pPr>
            <a:endParaRPr lang="el-GR" altLang="el-GR"/>
          </a:p>
          <a:p>
            <a:pPr>
              <a:buFont typeface="Arial" pitchFamily="34" charset="0"/>
              <a:buChar char="•"/>
            </a:pPr>
            <a:endParaRPr lang="el-GR" altLang="el-GR"/>
          </a:p>
          <a:p>
            <a:endParaRPr lang="el-GR" altLang="el-GR"/>
          </a:p>
        </p:txBody>
      </p:sp>
      <p:pic>
        <p:nvPicPr>
          <p:cNvPr id="71682" name="Picture 2" descr="C:\Users\epapadranga\Desktop\DSC_0089.JPG"/>
          <p:cNvPicPr>
            <a:picLocks noChangeAspect="1" noChangeArrowheads="1"/>
          </p:cNvPicPr>
          <p:nvPr/>
        </p:nvPicPr>
        <p:blipFill>
          <a:blip r:embed="rId3" cstate="print"/>
          <a:srcRect/>
          <a:stretch>
            <a:fillRect/>
          </a:stretch>
        </p:blipFill>
        <p:spPr bwMode="auto">
          <a:xfrm>
            <a:off x="467544" y="3645024"/>
            <a:ext cx="3643338" cy="2493953"/>
          </a:xfrm>
          <a:prstGeom prst="roundRect">
            <a:avLst/>
          </a:prstGeom>
          <a:noFill/>
        </p:spPr>
      </p:pic>
      <p:pic>
        <p:nvPicPr>
          <p:cNvPr id="14" name="Picture 2" descr="ygra apoblita"/>
          <p:cNvPicPr>
            <a:picLocks noChangeAspect="1" noChangeArrowheads="1"/>
          </p:cNvPicPr>
          <p:nvPr/>
        </p:nvPicPr>
        <p:blipFill>
          <a:blip r:embed="rId4" cstate="print"/>
          <a:srcRect/>
          <a:stretch>
            <a:fillRect/>
          </a:stretch>
        </p:blipFill>
        <p:spPr bwMode="auto">
          <a:xfrm>
            <a:off x="5004048" y="764704"/>
            <a:ext cx="3643338" cy="2357454"/>
          </a:xfrm>
          <a:prstGeom prst="roundRect">
            <a:avLst/>
          </a:prstGeom>
          <a:noFill/>
          <a:ln w="9525">
            <a:noFill/>
            <a:miter lim="800000"/>
            <a:headEnd/>
            <a:tailEnd/>
          </a:ln>
        </p:spPr>
      </p:pic>
      <p:pic>
        <p:nvPicPr>
          <p:cNvPr id="30730" name="Picture 10" descr="C:\Users\lia\Desktop\ylotomia.jpg"/>
          <p:cNvPicPr>
            <a:picLocks noChangeAspect="1" noChangeArrowheads="1"/>
          </p:cNvPicPr>
          <p:nvPr/>
        </p:nvPicPr>
        <p:blipFill>
          <a:blip r:embed="rId5" cstate="print"/>
          <a:srcRect/>
          <a:stretch>
            <a:fillRect/>
          </a:stretch>
        </p:blipFill>
        <p:spPr bwMode="auto">
          <a:xfrm>
            <a:off x="5004048" y="3717032"/>
            <a:ext cx="3600400" cy="2448272"/>
          </a:xfrm>
          <a:prstGeom prst="flowChartAlternateProcess">
            <a:avLst/>
          </a:prstGeom>
          <a:noFill/>
        </p:spPr>
      </p:pic>
      <p:sp>
        <p:nvSpPr>
          <p:cNvPr id="27658" name="7 - Ορθογώνιο"/>
          <p:cNvSpPr>
            <a:spLocks noChangeArrowheads="1"/>
          </p:cNvSpPr>
          <p:nvPr/>
        </p:nvSpPr>
        <p:spPr bwMode="auto">
          <a:xfrm>
            <a:off x="5795963" y="6092825"/>
            <a:ext cx="1757362" cy="369888"/>
          </a:xfrm>
          <a:prstGeom prst="rect">
            <a:avLst/>
          </a:prstGeom>
          <a:noFill/>
          <a:ln w="9525">
            <a:noFill/>
            <a:miter lim="800000"/>
            <a:headEnd/>
            <a:tailEnd/>
          </a:ln>
        </p:spPr>
        <p:txBody>
          <a:bodyPr wrap="none">
            <a:spAutoFit/>
          </a:bodyPr>
          <a:lstStyle/>
          <a:p>
            <a:r>
              <a:rPr lang="el-GR" altLang="el-GR"/>
              <a:t>Λαθροϋλοτομία</a:t>
            </a:r>
          </a:p>
        </p:txBody>
      </p:sp>
      <p:sp>
        <p:nvSpPr>
          <p:cNvPr id="27659" name="Rectangle 13"/>
          <p:cNvSpPr>
            <a:spLocks noChangeArrowheads="1"/>
          </p:cNvSpPr>
          <p:nvPr/>
        </p:nvSpPr>
        <p:spPr bwMode="auto">
          <a:xfrm>
            <a:off x="1258888" y="0"/>
            <a:ext cx="5905500" cy="731838"/>
          </a:xfrm>
          <a:prstGeom prst="rect">
            <a:avLst/>
          </a:prstGeom>
          <a:noFill/>
          <a:ln w="9525">
            <a:noFill/>
            <a:miter lim="800000"/>
            <a:headEnd/>
            <a:tailEnd/>
          </a:ln>
        </p:spPr>
        <p:txBody>
          <a:bodyPr>
            <a:spAutoFit/>
          </a:bodyPr>
          <a:lstStyle/>
          <a:p>
            <a:r>
              <a:rPr lang="el-GR" sz="4200">
                <a:latin typeface="Calibri" pitchFamily="34" charset="0"/>
              </a:rPr>
              <a:t>απειλές - προβλήματα</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214290"/>
            <a:ext cx="9144000" cy="4524315"/>
          </a:xfrm>
          <a:prstGeom prst="rect">
            <a:avLst/>
          </a:prstGeom>
        </p:spPr>
        <p:txBody>
          <a:bodyPr wrap="square">
            <a:spAutoFit/>
          </a:bodyPr>
          <a:lstStyle/>
          <a:p>
            <a:r>
              <a:rPr lang="el-GR" sz="2400" dirty="0" smtClean="0"/>
              <a:t>15 ΠΕΡΙΟΧΕΣ ΠΡΟΣΤΑΣΙΑΣ + 1</a:t>
            </a:r>
          </a:p>
          <a:p>
            <a:r>
              <a:rPr lang="el-GR" sz="2400" dirty="0" smtClean="0"/>
              <a:t>Στις αρμοδιότητες του Φορέα εντάχτηκε και μια θαλάσσια περιοχή (μη ενταγμένη στο δίκτυο </a:t>
            </a:r>
            <a:r>
              <a:rPr lang="en-US" sz="2400" dirty="0" smtClean="0"/>
              <a:t>NATURA </a:t>
            </a:r>
            <a:r>
              <a:rPr lang="el-GR" sz="2400" dirty="0" smtClean="0"/>
              <a:t>2000 ΠΟΥ ΠΕΡΙΛΑΜΒΑΝΕΙ ΤΟΝ Θερμαϊκό Κόλπο από την γραμμή του αιγιαλού και ορίζεται προς νότο από την ευθεία που ενώνει το νοτιότερο άκρο της περιοχής με κωδικό </a:t>
            </a:r>
            <a:r>
              <a:rPr lang="en-US" sz="2400" dirty="0" smtClean="0"/>
              <a:t>GR</a:t>
            </a:r>
            <a:r>
              <a:rPr lang="el-GR" sz="2400" dirty="0" smtClean="0"/>
              <a:t>1250004</a:t>
            </a:r>
            <a:r>
              <a:rPr lang="en-US" sz="2400" dirty="0" smtClean="0"/>
              <a:t> </a:t>
            </a:r>
            <a:r>
              <a:rPr lang="el-GR" sz="2400" dirty="0" smtClean="0"/>
              <a:t>Αλυκή Κίτρους – Ευρύτερη περιοχή με το νοτιότερο άκρο της περιοχής με κωδικό </a:t>
            </a:r>
            <a:r>
              <a:rPr lang="en-US" sz="2400" dirty="0" smtClean="0"/>
              <a:t>GR</a:t>
            </a:r>
            <a:r>
              <a:rPr lang="el-GR" sz="2400" dirty="0" smtClean="0"/>
              <a:t>1220012 </a:t>
            </a:r>
            <a:r>
              <a:rPr lang="en-US" sz="2400" dirty="0" smtClean="0"/>
              <a:t> </a:t>
            </a:r>
            <a:r>
              <a:rPr lang="el-GR" sz="2400" dirty="0" smtClean="0"/>
              <a:t>Λιμνοθάλασσα Επανομής και Παράκτια Ζώνη. Μέσα σε αυτήν την περιοχή είναι και οι προστατευόμενες περιοχές που αφορούν τις  Ειδικές Ζώνες Διατήρησης (ΕΖΔ) του δικτύου </a:t>
            </a:r>
            <a:r>
              <a:rPr lang="en-US" sz="2400" dirty="0" err="1" smtClean="0"/>
              <a:t>Natura</a:t>
            </a:r>
            <a:r>
              <a:rPr lang="el-GR" sz="2400" dirty="0" smtClean="0"/>
              <a:t> 2000 με κωδικούς: </a:t>
            </a:r>
            <a:r>
              <a:rPr lang="en-US" sz="2400" dirty="0" smtClean="0"/>
              <a:t>GR</a:t>
            </a:r>
            <a:r>
              <a:rPr lang="el-GR" sz="2400" dirty="0" smtClean="0"/>
              <a:t>1220002 Δέλτα Αξίου-Λουδία-Αλιάκμονα-Ευρύτερη περιοχής </a:t>
            </a:r>
            <a:r>
              <a:rPr lang="el-GR" sz="2400" dirty="0" err="1" smtClean="0"/>
              <a:t>Αξιουπολης</a:t>
            </a:r>
            <a:r>
              <a:rPr lang="el-GR" sz="2400" dirty="0" smtClean="0"/>
              <a:t>  </a:t>
            </a:r>
            <a:r>
              <a:rPr lang="en-US" sz="2400" dirty="0" smtClean="0"/>
              <a:t>GR</a:t>
            </a:r>
            <a:r>
              <a:rPr lang="el-GR" sz="2400" dirty="0" smtClean="0"/>
              <a:t>1220005 Λιμνοθάλασσα </a:t>
            </a:r>
            <a:r>
              <a:rPr lang="el-GR" sz="2400" dirty="0" err="1" smtClean="0"/>
              <a:t>Αγγελοχωρίου</a:t>
            </a:r>
            <a:endParaRPr lang="el-GR" sz="2400" dirty="0"/>
          </a:p>
        </p:txBody>
      </p:sp>
      <p:sp>
        <p:nvSpPr>
          <p:cNvPr id="58369" name="Rectangle 1"/>
          <p:cNvSpPr>
            <a:spLocks noChangeArrowheads="1"/>
          </p:cNvSpPr>
          <p:nvPr/>
        </p:nvSpPr>
        <p:spPr bwMode="auto">
          <a:xfrm>
            <a:off x="285720" y="4929198"/>
            <a:ext cx="864399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mj-lt"/>
              <a:cs typeface="Arial" pitchFamily="34" charset="0"/>
            </a:endParaRPr>
          </a:p>
        </p:txBody>
      </p:sp>
      <p:sp>
        <p:nvSpPr>
          <p:cNvPr id="4" name="3 - Ορθογώνιο"/>
          <p:cNvSpPr/>
          <p:nvPr/>
        </p:nvSpPr>
        <p:spPr>
          <a:xfrm>
            <a:off x="0" y="4786322"/>
            <a:ext cx="8858280" cy="1938992"/>
          </a:xfrm>
          <a:prstGeom prst="rect">
            <a:avLst/>
          </a:prstGeom>
        </p:spPr>
        <p:txBody>
          <a:bodyPr wrap="square">
            <a:spAutoFit/>
          </a:bodyPr>
          <a:lstStyle/>
          <a:p>
            <a:r>
              <a:rPr lang="el-GR" sz="2400" dirty="0" smtClean="0">
                <a:solidFill>
                  <a:srgbClr val="FF0000"/>
                </a:solidFill>
                <a:latin typeface="+mj-lt"/>
              </a:rPr>
              <a:t>Χερσαία Έκταση 34.96% </a:t>
            </a:r>
            <a:r>
              <a:rPr lang="el-GR" sz="2400" dirty="0" smtClean="0">
                <a:solidFill>
                  <a:srgbClr val="FF0000"/>
                </a:solidFill>
                <a:latin typeface="+mj-lt"/>
              </a:rPr>
              <a:t>κάλυψη </a:t>
            </a:r>
            <a:r>
              <a:rPr lang="el-GR" sz="2400" dirty="0" smtClean="0">
                <a:solidFill>
                  <a:srgbClr val="FF0000"/>
                </a:solidFill>
                <a:latin typeface="+mj-lt"/>
              </a:rPr>
              <a:t>46,507.0 km2 Χερσαίες προστατευόμενες </a:t>
            </a:r>
            <a:r>
              <a:rPr lang="el-GR" sz="2400" dirty="0" smtClean="0">
                <a:solidFill>
                  <a:srgbClr val="FF0000"/>
                </a:solidFill>
                <a:latin typeface="+mj-lt"/>
              </a:rPr>
              <a:t>περιοχές</a:t>
            </a:r>
          </a:p>
          <a:p>
            <a:r>
              <a:rPr lang="el-GR" sz="2400" dirty="0" smtClean="0">
                <a:solidFill>
                  <a:srgbClr val="FF0000"/>
                </a:solidFill>
                <a:latin typeface="+mj-lt"/>
              </a:rPr>
              <a:t> </a:t>
            </a:r>
            <a:r>
              <a:rPr lang="el-GR" sz="2400" dirty="0" smtClean="0">
                <a:solidFill>
                  <a:srgbClr val="FF0000"/>
                </a:solidFill>
                <a:latin typeface="+mj-lt"/>
              </a:rPr>
              <a:t>133,012.3 km2 Συνολική χερσαία έκταση Θαλάσσια Έκταση 1.46% κάλυψη 7,201.0 km2 Θαλάσσιες προστατευόμενες περιοχές 494,172.5 km2 Συνολική θαλάσσια έκταση</a:t>
            </a:r>
            <a:endParaRPr lang="el-GR" sz="2400" dirty="0">
              <a:solidFill>
                <a:srgbClr val="FF0000"/>
              </a:solidFill>
              <a:latin typeface="+mj-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arxeia\Desktop\57004825_2561353693879434_8998696022653796352_n.jpg"/>
          <p:cNvPicPr>
            <a:picLocks noChangeAspect="1" noChangeArrowheads="1"/>
          </p:cNvPicPr>
          <p:nvPr/>
        </p:nvPicPr>
        <p:blipFill>
          <a:blip r:embed="rId3"/>
          <a:srcRect/>
          <a:stretch>
            <a:fillRect/>
          </a:stretch>
        </p:blipFill>
        <p:spPr bwMode="auto">
          <a:xfrm>
            <a:off x="0" y="714375"/>
            <a:ext cx="4252913" cy="2571750"/>
          </a:xfrm>
          <a:prstGeom prst="rect">
            <a:avLst/>
          </a:prstGeom>
          <a:noFill/>
          <a:ln w="9525">
            <a:noFill/>
            <a:miter lim="800000"/>
            <a:headEnd/>
            <a:tailEnd/>
          </a:ln>
        </p:spPr>
      </p:pic>
      <p:pic>
        <p:nvPicPr>
          <p:cNvPr id="23555" name="Picture 2" descr="D:\arxeia\Desktop\56899591_2561354650546005_2785798827083300864_n.jpg"/>
          <p:cNvPicPr>
            <a:picLocks noChangeAspect="1" noChangeArrowheads="1"/>
          </p:cNvPicPr>
          <p:nvPr/>
        </p:nvPicPr>
        <p:blipFill>
          <a:blip r:embed="rId4"/>
          <a:srcRect/>
          <a:stretch>
            <a:fillRect/>
          </a:stretch>
        </p:blipFill>
        <p:spPr bwMode="auto">
          <a:xfrm>
            <a:off x="4572000" y="642938"/>
            <a:ext cx="4572000" cy="2643187"/>
          </a:xfrm>
          <a:prstGeom prst="rect">
            <a:avLst/>
          </a:prstGeom>
          <a:noFill/>
          <a:ln w="9525">
            <a:noFill/>
            <a:miter lim="800000"/>
            <a:headEnd/>
            <a:tailEnd/>
          </a:ln>
        </p:spPr>
      </p:pic>
      <p:pic>
        <p:nvPicPr>
          <p:cNvPr id="23556" name="Picture 3" descr="D:\arxeia\Desktop\57064175_2561354723879331_4197318895243100160_n.jpg"/>
          <p:cNvPicPr>
            <a:picLocks noChangeAspect="1" noChangeArrowheads="1"/>
          </p:cNvPicPr>
          <p:nvPr/>
        </p:nvPicPr>
        <p:blipFill>
          <a:blip r:embed="rId5"/>
          <a:srcRect/>
          <a:stretch>
            <a:fillRect/>
          </a:stretch>
        </p:blipFill>
        <p:spPr bwMode="auto">
          <a:xfrm>
            <a:off x="0" y="3595688"/>
            <a:ext cx="4357688" cy="3262312"/>
          </a:xfrm>
          <a:prstGeom prst="rect">
            <a:avLst/>
          </a:prstGeom>
          <a:noFill/>
          <a:ln w="9525">
            <a:noFill/>
            <a:miter lim="800000"/>
            <a:headEnd/>
            <a:tailEnd/>
          </a:ln>
        </p:spPr>
      </p:pic>
      <p:pic>
        <p:nvPicPr>
          <p:cNvPr id="23557" name="Picture 4" descr="D:\arxeia\Desktop\57221226_2561355227212614_3592652607375540224_n.jpg"/>
          <p:cNvPicPr>
            <a:picLocks noChangeAspect="1" noChangeArrowheads="1"/>
          </p:cNvPicPr>
          <p:nvPr/>
        </p:nvPicPr>
        <p:blipFill>
          <a:blip r:embed="rId6"/>
          <a:srcRect/>
          <a:stretch>
            <a:fillRect/>
          </a:stretch>
        </p:blipFill>
        <p:spPr bwMode="auto">
          <a:xfrm>
            <a:off x="4662488" y="3895725"/>
            <a:ext cx="4481512" cy="2962275"/>
          </a:xfrm>
          <a:prstGeom prst="rect">
            <a:avLst/>
          </a:prstGeom>
          <a:noFill/>
          <a:ln w="9525">
            <a:noFill/>
            <a:miter lim="800000"/>
            <a:headEnd/>
            <a:tailEnd/>
          </a:ln>
        </p:spPr>
      </p:pic>
      <p:sp>
        <p:nvSpPr>
          <p:cNvPr id="23558" name="5 - Ορθογώνιο"/>
          <p:cNvSpPr>
            <a:spLocks noChangeArrowheads="1"/>
          </p:cNvSpPr>
          <p:nvPr/>
        </p:nvSpPr>
        <p:spPr bwMode="auto">
          <a:xfrm>
            <a:off x="179388" y="0"/>
            <a:ext cx="7561262" cy="366713"/>
          </a:xfrm>
          <a:prstGeom prst="rect">
            <a:avLst/>
          </a:prstGeom>
          <a:noFill/>
          <a:ln w="9525">
            <a:noFill/>
            <a:miter lim="800000"/>
            <a:headEnd/>
            <a:tailEnd/>
          </a:ln>
        </p:spPr>
        <p:txBody>
          <a:bodyPr>
            <a:spAutoFit/>
          </a:bodyPr>
          <a:lstStyle/>
          <a:p>
            <a:r>
              <a:rPr lang="el-GR">
                <a:latin typeface="Century Gothic" pitchFamily="34" charset="0"/>
              </a:rPr>
              <a:t>ερυθρά παλίρροια</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0" y="2071750"/>
            <a:ext cx="5000625" cy="4786249"/>
          </a:xfrm>
          <a:prstGeom prst="rect">
            <a:avLst/>
          </a:prstGeom>
          <a:blipFill>
            <a:blip r:embed="rId2" cstate="print"/>
            <a:stretch>
              <a:fillRect/>
            </a:stretch>
          </a:blipFill>
        </p:spPr>
        <p:txBody>
          <a:bodyPr wrap="square" lIns="0" tIns="0" rIns="0" bIns="0" rtlCol="0">
            <a:noAutofit/>
          </a:bodyPr>
          <a:lstStyle/>
          <a:p>
            <a:endParaRPr/>
          </a:p>
        </p:txBody>
      </p:sp>
      <p:sp>
        <p:nvSpPr>
          <p:cNvPr id="14" name="object 14"/>
          <p:cNvSpPr/>
          <p:nvPr/>
        </p:nvSpPr>
        <p:spPr>
          <a:xfrm>
            <a:off x="4537075" y="716660"/>
            <a:ext cx="4606925" cy="6141339"/>
          </a:xfrm>
          <a:prstGeom prst="rect">
            <a:avLst/>
          </a:prstGeom>
          <a:blipFill>
            <a:blip r:embed="rId3" cstate="print"/>
            <a:stretch>
              <a:fillRect/>
            </a:stretch>
          </a:blipFill>
        </p:spPr>
        <p:txBody>
          <a:bodyPr wrap="square" lIns="0" tIns="0" rIns="0" bIns="0" rtlCol="0">
            <a:noAutofit/>
          </a:bodyPr>
          <a:lstStyle/>
          <a:p>
            <a:endParaRPr/>
          </a:p>
        </p:txBody>
      </p:sp>
      <p:sp>
        <p:nvSpPr>
          <p:cNvPr id="15" name="object 15"/>
          <p:cNvSpPr/>
          <p:nvPr/>
        </p:nvSpPr>
        <p:spPr>
          <a:xfrm>
            <a:off x="4530725" y="708024"/>
            <a:ext cx="4619625" cy="6156325"/>
          </a:xfrm>
          <a:custGeom>
            <a:avLst/>
            <a:gdLst/>
            <a:ahLst/>
            <a:cxnLst/>
            <a:rect l="l" t="t" r="r" b="b"/>
            <a:pathLst>
              <a:path w="4619625" h="6156324">
                <a:moveTo>
                  <a:pt x="4613275" y="0"/>
                </a:moveTo>
                <a:lnTo>
                  <a:pt x="0" y="0"/>
                </a:lnTo>
                <a:lnTo>
                  <a:pt x="0" y="6149974"/>
                </a:lnTo>
              </a:path>
            </a:pathLst>
          </a:custGeom>
          <a:ln w="12700">
            <a:solidFill>
              <a:srgbClr val="FFFFFF"/>
            </a:solidFill>
          </a:ln>
        </p:spPr>
        <p:txBody>
          <a:bodyPr wrap="square" lIns="0" tIns="0" rIns="0" bIns="0" rtlCol="0">
            <a:noAutofit/>
          </a:bodyPr>
          <a:lstStyle/>
          <a:p>
            <a:endParaRPr/>
          </a:p>
        </p:txBody>
      </p:sp>
      <p:sp>
        <p:nvSpPr>
          <p:cNvPr id="16" name="object 16"/>
          <p:cNvSpPr/>
          <p:nvPr/>
        </p:nvSpPr>
        <p:spPr>
          <a:xfrm>
            <a:off x="0" y="3143250"/>
            <a:ext cx="1315085" cy="1285875"/>
          </a:xfrm>
          <a:prstGeom prst="rect">
            <a:avLst/>
          </a:prstGeom>
          <a:blipFill>
            <a:blip r:embed="rId4" cstate="print"/>
            <a:stretch>
              <a:fillRect/>
            </a:stretch>
          </a:blipFill>
        </p:spPr>
        <p:txBody>
          <a:bodyPr wrap="square" lIns="0" tIns="0" rIns="0" bIns="0" rtlCol="0">
            <a:noAutofit/>
          </a:bodyPr>
          <a:lstStyle/>
          <a:p>
            <a:endParaRPr/>
          </a:p>
        </p:txBody>
      </p:sp>
      <p:sp>
        <p:nvSpPr>
          <p:cNvPr id="17" name="object 17"/>
          <p:cNvSpPr/>
          <p:nvPr/>
        </p:nvSpPr>
        <p:spPr>
          <a:xfrm>
            <a:off x="3857625" y="4643500"/>
            <a:ext cx="1857375" cy="2214499"/>
          </a:xfrm>
          <a:prstGeom prst="rect">
            <a:avLst/>
          </a:prstGeom>
          <a:blipFill>
            <a:blip r:embed="rId5" cstate="print"/>
            <a:stretch>
              <a:fillRect/>
            </a:stretch>
          </a:blipFill>
        </p:spPr>
        <p:txBody>
          <a:bodyPr wrap="square" lIns="0" tIns="0" rIns="0" bIns="0" rtlCol="0">
            <a:noAutofit/>
          </a:bodyPr>
          <a:lstStyle/>
          <a:p>
            <a:endParaRPr/>
          </a:p>
        </p:txBody>
      </p:sp>
      <p:sp>
        <p:nvSpPr>
          <p:cNvPr id="18" name="object 18"/>
          <p:cNvSpPr/>
          <p:nvPr/>
        </p:nvSpPr>
        <p:spPr>
          <a:xfrm>
            <a:off x="3851275" y="4637150"/>
            <a:ext cx="1870075" cy="2227199"/>
          </a:xfrm>
          <a:custGeom>
            <a:avLst/>
            <a:gdLst/>
            <a:ahLst/>
            <a:cxnLst/>
            <a:rect l="l" t="t" r="r" b="b"/>
            <a:pathLst>
              <a:path w="1870075" h="2227199">
                <a:moveTo>
                  <a:pt x="1870075" y="0"/>
                </a:moveTo>
                <a:lnTo>
                  <a:pt x="0" y="0"/>
                </a:lnTo>
                <a:lnTo>
                  <a:pt x="0" y="2220848"/>
                </a:lnTo>
              </a:path>
              <a:path w="1870075" h="2227199">
                <a:moveTo>
                  <a:pt x="1870075" y="2220848"/>
                </a:moveTo>
                <a:lnTo>
                  <a:pt x="1870075" y="0"/>
                </a:lnTo>
              </a:path>
            </a:pathLst>
          </a:custGeom>
          <a:ln w="12700">
            <a:solidFill>
              <a:srgbClr val="FFFFFF"/>
            </a:solidFill>
          </a:ln>
        </p:spPr>
        <p:txBody>
          <a:bodyPr wrap="square" lIns="0" tIns="0" rIns="0" bIns="0" rtlCol="0">
            <a:noAutofit/>
          </a:bodyPr>
          <a:lstStyle/>
          <a:p>
            <a:endParaRPr/>
          </a:p>
        </p:txBody>
      </p:sp>
      <p:sp>
        <p:nvSpPr>
          <p:cNvPr id="12" name="object 12"/>
          <p:cNvSpPr txBox="1"/>
          <p:nvPr/>
        </p:nvSpPr>
        <p:spPr>
          <a:xfrm>
            <a:off x="274116" y="318031"/>
            <a:ext cx="1522272" cy="482600"/>
          </a:xfrm>
          <a:prstGeom prst="rect">
            <a:avLst/>
          </a:prstGeom>
        </p:spPr>
        <p:txBody>
          <a:bodyPr wrap="square" lIns="0" tIns="0" rIns="0" bIns="0" rtlCol="0">
            <a:noAutofit/>
          </a:bodyPr>
          <a:lstStyle/>
          <a:p>
            <a:pPr marL="12700">
              <a:lnSpc>
                <a:spcPts val="3800"/>
              </a:lnSpc>
              <a:spcBef>
                <a:spcPts val="190"/>
              </a:spcBef>
            </a:pPr>
            <a:r>
              <a:rPr sz="5400" b="1" spc="0" baseline="3292" dirty="0" smtClean="0">
                <a:solidFill>
                  <a:srgbClr val="0F243E"/>
                </a:solidFill>
                <a:latin typeface="Garamond"/>
                <a:cs typeface="Garamond"/>
              </a:rPr>
              <a:t>Ερ</a:t>
            </a:r>
            <a:r>
              <a:rPr sz="5400" b="1" spc="-14" baseline="3292" dirty="0" smtClean="0">
                <a:solidFill>
                  <a:srgbClr val="0F243E"/>
                </a:solidFill>
                <a:latin typeface="Garamond"/>
                <a:cs typeface="Garamond"/>
              </a:rPr>
              <a:t>υ</a:t>
            </a:r>
            <a:r>
              <a:rPr sz="5400" b="1" spc="0" baseline="3292" dirty="0" smtClean="0">
                <a:solidFill>
                  <a:srgbClr val="0F243E"/>
                </a:solidFill>
                <a:latin typeface="Garamond"/>
                <a:cs typeface="Garamond"/>
              </a:rPr>
              <a:t>θρά</a:t>
            </a:r>
            <a:endParaRPr sz="3600">
              <a:latin typeface="Garamond"/>
              <a:cs typeface="Garamond"/>
            </a:endParaRPr>
          </a:p>
        </p:txBody>
      </p:sp>
      <p:sp>
        <p:nvSpPr>
          <p:cNvPr id="11" name="object 11"/>
          <p:cNvSpPr txBox="1"/>
          <p:nvPr/>
        </p:nvSpPr>
        <p:spPr>
          <a:xfrm>
            <a:off x="1813052" y="318031"/>
            <a:ext cx="5205018" cy="482600"/>
          </a:xfrm>
          <a:prstGeom prst="rect">
            <a:avLst/>
          </a:prstGeom>
        </p:spPr>
        <p:txBody>
          <a:bodyPr wrap="square" lIns="0" tIns="0" rIns="0" bIns="0" rtlCol="0">
            <a:noAutofit/>
          </a:bodyPr>
          <a:lstStyle/>
          <a:p>
            <a:pPr marL="12700">
              <a:lnSpc>
                <a:spcPts val="3800"/>
              </a:lnSpc>
              <a:spcBef>
                <a:spcPts val="190"/>
              </a:spcBef>
            </a:pPr>
            <a:r>
              <a:rPr sz="5400" b="1" spc="4" baseline="3292" dirty="0" smtClean="0">
                <a:solidFill>
                  <a:srgbClr val="0F243E"/>
                </a:solidFill>
                <a:latin typeface="Garamond"/>
                <a:cs typeface="Garamond"/>
              </a:rPr>
              <a:t>π</a:t>
            </a:r>
            <a:r>
              <a:rPr sz="5400" b="1" spc="0" baseline="3292" dirty="0" smtClean="0">
                <a:solidFill>
                  <a:srgbClr val="0F243E"/>
                </a:solidFill>
                <a:latin typeface="Garamond"/>
                <a:cs typeface="Garamond"/>
              </a:rPr>
              <a:t>α</a:t>
            </a:r>
            <a:r>
              <a:rPr sz="5400" b="1" spc="9" baseline="3292" dirty="0" smtClean="0">
                <a:solidFill>
                  <a:srgbClr val="0F243E"/>
                </a:solidFill>
                <a:latin typeface="Garamond"/>
                <a:cs typeface="Garamond"/>
              </a:rPr>
              <a:t>λ</a:t>
            </a:r>
            <a:r>
              <a:rPr sz="5400" b="1" spc="0" baseline="3292" dirty="0" smtClean="0">
                <a:solidFill>
                  <a:srgbClr val="0F243E"/>
                </a:solidFill>
                <a:latin typeface="Garamond"/>
                <a:cs typeface="Garamond"/>
              </a:rPr>
              <a:t>ίρροια:</a:t>
            </a:r>
            <a:r>
              <a:rPr sz="5400" b="1" spc="-14" baseline="3292" dirty="0" smtClean="0">
                <a:solidFill>
                  <a:srgbClr val="0F243E"/>
                </a:solidFill>
                <a:latin typeface="Garamond"/>
                <a:cs typeface="Garamond"/>
              </a:rPr>
              <a:t> </a:t>
            </a:r>
            <a:r>
              <a:rPr sz="5400" b="1" spc="0" baseline="3292" dirty="0" smtClean="0">
                <a:solidFill>
                  <a:srgbClr val="0F243E"/>
                </a:solidFill>
                <a:latin typeface="Garamond"/>
                <a:cs typeface="Garamond"/>
              </a:rPr>
              <a:t>μ</a:t>
            </a:r>
            <a:r>
              <a:rPr sz="5400" b="1" spc="-14" baseline="3292" dirty="0" smtClean="0">
                <a:solidFill>
                  <a:srgbClr val="0F243E"/>
                </a:solidFill>
                <a:latin typeface="Garamond"/>
                <a:cs typeface="Garamond"/>
              </a:rPr>
              <a:t>ι</a:t>
            </a:r>
            <a:r>
              <a:rPr sz="5400" b="1" spc="0" baseline="3292" dirty="0" smtClean="0">
                <a:solidFill>
                  <a:srgbClr val="0F243E"/>
                </a:solidFill>
                <a:latin typeface="Garamond"/>
                <a:cs typeface="Garamond"/>
              </a:rPr>
              <a:t>κ</a:t>
            </a:r>
            <a:r>
              <a:rPr sz="5400" b="1" spc="9" baseline="3292" dirty="0" smtClean="0">
                <a:solidFill>
                  <a:srgbClr val="0F243E"/>
                </a:solidFill>
                <a:latin typeface="Garamond"/>
                <a:cs typeface="Garamond"/>
              </a:rPr>
              <a:t>ρ</a:t>
            </a:r>
            <a:r>
              <a:rPr sz="5400" b="1" spc="0" baseline="3292" dirty="0" smtClean="0">
                <a:solidFill>
                  <a:srgbClr val="0F243E"/>
                </a:solidFill>
                <a:latin typeface="Garamond"/>
                <a:cs typeface="Garamond"/>
              </a:rPr>
              <a:t>οο</a:t>
            </a:r>
            <a:r>
              <a:rPr sz="5400" b="1" spc="9" baseline="3292" dirty="0" smtClean="0">
                <a:solidFill>
                  <a:srgbClr val="0F243E"/>
                </a:solidFill>
                <a:latin typeface="Garamond"/>
                <a:cs typeface="Garamond"/>
              </a:rPr>
              <a:t>ρ</a:t>
            </a:r>
            <a:r>
              <a:rPr sz="5400" b="1" spc="0" baseline="3292" dirty="0" smtClean="0">
                <a:solidFill>
                  <a:srgbClr val="0F243E"/>
                </a:solidFill>
                <a:latin typeface="Garamond"/>
                <a:cs typeface="Garamond"/>
              </a:rPr>
              <a:t>γαν</a:t>
            </a:r>
            <a:r>
              <a:rPr sz="5400" b="1" spc="-14" baseline="3292" dirty="0" smtClean="0">
                <a:solidFill>
                  <a:srgbClr val="0F243E"/>
                </a:solidFill>
                <a:latin typeface="Garamond"/>
                <a:cs typeface="Garamond"/>
              </a:rPr>
              <a:t>ι</a:t>
            </a:r>
            <a:r>
              <a:rPr sz="5400" b="1" spc="0" baseline="3292" dirty="0" smtClean="0">
                <a:solidFill>
                  <a:srgbClr val="0F243E"/>
                </a:solidFill>
                <a:latin typeface="Garamond"/>
                <a:cs typeface="Garamond"/>
              </a:rPr>
              <a:t>σμοί</a:t>
            </a:r>
            <a:endParaRPr sz="3600">
              <a:latin typeface="Garamond"/>
              <a:cs typeface="Garamond"/>
            </a:endParaRPr>
          </a:p>
        </p:txBody>
      </p:sp>
      <p:sp>
        <p:nvSpPr>
          <p:cNvPr id="10" name="object 10"/>
          <p:cNvSpPr txBox="1"/>
          <p:nvPr/>
        </p:nvSpPr>
        <p:spPr>
          <a:xfrm>
            <a:off x="2722880" y="1243755"/>
            <a:ext cx="1809325" cy="482904"/>
          </a:xfrm>
          <a:prstGeom prst="rect">
            <a:avLst/>
          </a:prstGeom>
        </p:spPr>
        <p:txBody>
          <a:bodyPr wrap="square" lIns="0" tIns="0" rIns="0" bIns="0" rtlCol="0">
            <a:noAutofit/>
          </a:bodyPr>
          <a:lstStyle/>
          <a:p>
            <a:pPr marL="12700">
              <a:lnSpc>
                <a:spcPts val="3800"/>
              </a:lnSpc>
              <a:spcBef>
                <a:spcPts val="190"/>
              </a:spcBef>
            </a:pPr>
            <a:r>
              <a:rPr sz="5400" spc="0" baseline="3292" dirty="0" smtClean="0">
                <a:latin typeface="Garamond"/>
                <a:cs typeface="Garamond"/>
              </a:rPr>
              <a:t>N</a:t>
            </a:r>
            <a:r>
              <a:rPr sz="5400" spc="14" baseline="3292" dirty="0" smtClean="0">
                <a:latin typeface="Garamond"/>
                <a:cs typeface="Garamond"/>
              </a:rPr>
              <a:t>o</a:t>
            </a:r>
            <a:r>
              <a:rPr sz="5400" spc="-14" baseline="3292" dirty="0" smtClean="0">
                <a:latin typeface="Garamond"/>
                <a:cs typeface="Garamond"/>
              </a:rPr>
              <a:t>c</a:t>
            </a:r>
            <a:r>
              <a:rPr sz="5400" spc="0" baseline="3292" dirty="0" smtClean="0">
                <a:latin typeface="Garamond"/>
                <a:cs typeface="Garamond"/>
              </a:rPr>
              <a:t>ti</a:t>
            </a:r>
            <a:r>
              <a:rPr sz="5400" spc="-14" baseline="3292" dirty="0" smtClean="0">
                <a:latin typeface="Garamond"/>
                <a:cs typeface="Garamond"/>
              </a:rPr>
              <a:t>luc</a:t>
            </a:r>
            <a:r>
              <a:rPr sz="5400" spc="0" baseline="3292" dirty="0" smtClean="0">
                <a:latin typeface="Garamond"/>
                <a:cs typeface="Garamond"/>
              </a:rPr>
              <a:t>a</a:t>
            </a:r>
            <a:endParaRPr sz="3600">
              <a:latin typeface="Garamond"/>
              <a:cs typeface="Garamond"/>
            </a:endParaRPr>
          </a:p>
        </p:txBody>
      </p:sp>
      <p:sp>
        <p:nvSpPr>
          <p:cNvPr id="9" name="object 9"/>
          <p:cNvSpPr txBox="1"/>
          <p:nvPr/>
        </p:nvSpPr>
        <p:spPr>
          <a:xfrm>
            <a:off x="78740" y="4439617"/>
            <a:ext cx="1093265" cy="330504"/>
          </a:xfrm>
          <a:prstGeom prst="rect">
            <a:avLst/>
          </a:prstGeom>
        </p:spPr>
        <p:txBody>
          <a:bodyPr wrap="square" lIns="0" tIns="0" rIns="0" bIns="0" rtlCol="0">
            <a:noAutofit/>
          </a:bodyPr>
          <a:lstStyle/>
          <a:p>
            <a:pPr marL="12700">
              <a:lnSpc>
                <a:spcPts val="2570"/>
              </a:lnSpc>
              <a:spcBef>
                <a:spcPts val="128"/>
              </a:spcBef>
            </a:pPr>
            <a:r>
              <a:rPr sz="3600" spc="0" baseline="2469" dirty="0" smtClean="0">
                <a:solidFill>
                  <a:srgbClr val="FFFFFF"/>
                </a:solidFill>
                <a:latin typeface="Garamond"/>
                <a:cs typeface="Garamond"/>
              </a:rPr>
              <a:t>V</a:t>
            </a:r>
            <a:r>
              <a:rPr sz="3600" spc="4" baseline="2469" dirty="0" smtClean="0">
                <a:solidFill>
                  <a:srgbClr val="FFFFFF"/>
                </a:solidFill>
                <a:latin typeface="Garamond"/>
                <a:cs typeface="Garamond"/>
              </a:rPr>
              <a:t>i</a:t>
            </a:r>
            <a:r>
              <a:rPr sz="3600" spc="0" baseline="2469" dirty="0" smtClean="0">
                <a:solidFill>
                  <a:srgbClr val="FFFFFF"/>
                </a:solidFill>
                <a:latin typeface="Garamond"/>
                <a:cs typeface="Garamond"/>
              </a:rPr>
              <a:t>c</a:t>
            </a:r>
            <a:r>
              <a:rPr sz="3600" spc="4" baseline="2469" dirty="0" smtClean="0">
                <a:solidFill>
                  <a:srgbClr val="FFFFFF"/>
                </a:solidFill>
                <a:latin typeface="Garamond"/>
                <a:cs typeface="Garamond"/>
              </a:rPr>
              <a:t>i</a:t>
            </a:r>
            <a:r>
              <a:rPr sz="3600" spc="0" baseline="2469" dirty="0" smtClean="0">
                <a:solidFill>
                  <a:srgbClr val="FFFFFF"/>
                </a:solidFill>
                <a:latin typeface="Garamond"/>
                <a:cs typeface="Garamond"/>
              </a:rPr>
              <a:t>c</a:t>
            </a:r>
            <a:r>
              <a:rPr sz="3600" spc="4" baseline="2469" dirty="0" smtClean="0">
                <a:solidFill>
                  <a:srgbClr val="FFFFFF"/>
                </a:solidFill>
                <a:latin typeface="Garamond"/>
                <a:cs typeface="Garamond"/>
              </a:rPr>
              <a:t>i</a:t>
            </a:r>
            <a:r>
              <a:rPr sz="3600" spc="0" baseline="2469" dirty="0" smtClean="0">
                <a:solidFill>
                  <a:srgbClr val="FFFFFF"/>
                </a:solidFill>
                <a:latin typeface="Garamond"/>
                <a:cs typeface="Garamond"/>
              </a:rPr>
              <a:t>tus</a:t>
            </a:r>
            <a:endParaRPr sz="2400">
              <a:latin typeface="Garamond"/>
              <a:cs typeface="Garamond"/>
            </a:endParaRPr>
          </a:p>
        </p:txBody>
      </p:sp>
      <p:sp>
        <p:nvSpPr>
          <p:cNvPr id="8" name="object 8"/>
          <p:cNvSpPr txBox="1"/>
          <p:nvPr/>
        </p:nvSpPr>
        <p:spPr>
          <a:xfrm>
            <a:off x="1168879" y="4439617"/>
            <a:ext cx="1115079" cy="330504"/>
          </a:xfrm>
          <a:prstGeom prst="rect">
            <a:avLst/>
          </a:prstGeom>
        </p:spPr>
        <p:txBody>
          <a:bodyPr wrap="square" lIns="0" tIns="0" rIns="0" bIns="0" rtlCol="0">
            <a:noAutofit/>
          </a:bodyPr>
          <a:lstStyle/>
          <a:p>
            <a:pPr marL="12700">
              <a:lnSpc>
                <a:spcPts val="2570"/>
              </a:lnSpc>
              <a:spcBef>
                <a:spcPts val="128"/>
              </a:spcBef>
            </a:pPr>
            <a:r>
              <a:rPr sz="3600" spc="0" baseline="2469" dirty="0" smtClean="0">
                <a:solidFill>
                  <a:srgbClr val="FFFFFF"/>
                </a:solidFill>
                <a:latin typeface="Garamond"/>
                <a:cs typeface="Garamond"/>
              </a:rPr>
              <a:t>globo</a:t>
            </a:r>
            <a:r>
              <a:rPr sz="3600" spc="-14" baseline="2469" dirty="0" smtClean="0">
                <a:solidFill>
                  <a:srgbClr val="FFFFFF"/>
                </a:solidFill>
                <a:latin typeface="Garamond"/>
                <a:cs typeface="Garamond"/>
              </a:rPr>
              <a:t>s</a:t>
            </a:r>
            <a:r>
              <a:rPr sz="3600" spc="0" baseline="2469" dirty="0" smtClean="0">
                <a:solidFill>
                  <a:srgbClr val="FFFFFF"/>
                </a:solidFill>
                <a:latin typeface="Garamond"/>
                <a:cs typeface="Garamond"/>
              </a:rPr>
              <a:t>us</a:t>
            </a:r>
            <a:endParaRPr sz="2400">
              <a:latin typeface="Garamond"/>
              <a:cs typeface="Garamond"/>
            </a:endParaRPr>
          </a:p>
        </p:txBody>
      </p:sp>
      <p:sp>
        <p:nvSpPr>
          <p:cNvPr id="7" name="object 7"/>
          <p:cNvSpPr txBox="1"/>
          <p:nvPr/>
        </p:nvSpPr>
        <p:spPr>
          <a:xfrm>
            <a:off x="1436624" y="6386690"/>
            <a:ext cx="2373119" cy="431088"/>
          </a:xfrm>
          <a:prstGeom prst="rect">
            <a:avLst/>
          </a:prstGeom>
        </p:spPr>
        <p:txBody>
          <a:bodyPr wrap="square" lIns="0" tIns="0" rIns="0" bIns="0" rtlCol="0">
            <a:noAutofit/>
          </a:bodyPr>
          <a:lstStyle/>
          <a:p>
            <a:pPr marL="12700">
              <a:lnSpc>
                <a:spcPts val="3390"/>
              </a:lnSpc>
              <a:spcBef>
                <a:spcPts val="169"/>
              </a:spcBef>
            </a:pPr>
            <a:r>
              <a:rPr sz="4800" spc="0" baseline="2777" dirty="0" smtClean="0">
                <a:solidFill>
                  <a:srgbClr val="FFFFFF"/>
                </a:solidFill>
                <a:latin typeface="Garamond"/>
                <a:cs typeface="Garamond"/>
              </a:rPr>
              <a:t>Spa</a:t>
            </a:r>
            <a:r>
              <a:rPr sz="4800" spc="4" baseline="2777" dirty="0" smtClean="0">
                <a:solidFill>
                  <a:srgbClr val="FFFFFF"/>
                </a:solidFill>
                <a:latin typeface="Garamond"/>
                <a:cs typeface="Garamond"/>
              </a:rPr>
              <a:t>t</a:t>
            </a:r>
            <a:r>
              <a:rPr sz="4800" spc="0" baseline="2777" dirty="0" smtClean="0">
                <a:solidFill>
                  <a:srgbClr val="FFFFFF"/>
                </a:solidFill>
                <a:latin typeface="Garamond"/>
                <a:cs typeface="Garamond"/>
              </a:rPr>
              <a:t>u</a:t>
            </a:r>
            <a:r>
              <a:rPr sz="4800" spc="-14" baseline="2777" dirty="0" smtClean="0">
                <a:solidFill>
                  <a:srgbClr val="FFFFFF"/>
                </a:solidFill>
                <a:latin typeface="Garamond"/>
                <a:cs typeface="Garamond"/>
              </a:rPr>
              <a:t>l</a:t>
            </a:r>
            <a:r>
              <a:rPr sz="4800" spc="0" baseline="2777" dirty="0" smtClean="0">
                <a:solidFill>
                  <a:srgbClr val="FFFFFF"/>
                </a:solidFill>
                <a:latin typeface="Garamond"/>
                <a:cs typeface="Garamond"/>
              </a:rPr>
              <a:t>o</a:t>
            </a:r>
            <a:r>
              <a:rPr sz="4800" spc="9" baseline="2777" dirty="0" smtClean="0">
                <a:solidFill>
                  <a:srgbClr val="FFFFFF"/>
                </a:solidFill>
                <a:latin typeface="Garamond"/>
                <a:cs typeface="Garamond"/>
              </a:rPr>
              <a:t>d</a:t>
            </a:r>
            <a:r>
              <a:rPr sz="4800" spc="-14" baseline="2777" dirty="0" smtClean="0">
                <a:solidFill>
                  <a:srgbClr val="FFFFFF"/>
                </a:solidFill>
                <a:latin typeface="Garamond"/>
                <a:cs typeface="Garamond"/>
              </a:rPr>
              <a:t>i</a:t>
            </a:r>
            <a:r>
              <a:rPr sz="4800" spc="0" baseline="2777" dirty="0" smtClean="0">
                <a:solidFill>
                  <a:srgbClr val="FFFFFF"/>
                </a:solidFill>
                <a:latin typeface="Garamond"/>
                <a:cs typeface="Garamond"/>
              </a:rPr>
              <a:t>ni</a:t>
            </a:r>
            <a:r>
              <a:rPr sz="4800" spc="-14" baseline="2777" dirty="0" smtClean="0">
                <a:solidFill>
                  <a:srgbClr val="FFFFFF"/>
                </a:solidFill>
                <a:latin typeface="Garamond"/>
                <a:cs typeface="Garamond"/>
              </a:rPr>
              <a:t>u</a:t>
            </a:r>
            <a:r>
              <a:rPr sz="4800" spc="0" baseline="2777" dirty="0" smtClean="0">
                <a:solidFill>
                  <a:srgbClr val="FFFFFF"/>
                </a:solidFill>
                <a:latin typeface="Garamond"/>
                <a:cs typeface="Garamond"/>
              </a:rPr>
              <a:t>m</a:t>
            </a:r>
            <a:endParaRPr sz="3200">
              <a:latin typeface="Garamond"/>
              <a:cs typeface="Garamond"/>
            </a:endParaRPr>
          </a:p>
        </p:txBody>
      </p:sp>
      <p:sp>
        <p:nvSpPr>
          <p:cNvPr id="6" name="object 6"/>
          <p:cNvSpPr txBox="1"/>
          <p:nvPr/>
        </p:nvSpPr>
        <p:spPr>
          <a:xfrm>
            <a:off x="3851275" y="708024"/>
            <a:ext cx="679450" cy="3929126"/>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4530725" y="708024"/>
            <a:ext cx="4613275" cy="3929126"/>
          </a:xfrm>
          <a:prstGeom prst="rect">
            <a:avLst/>
          </a:prstGeom>
        </p:spPr>
        <p:txBody>
          <a:bodyPr wrap="square" lIns="0" tIns="0" rIns="0" bIns="0" rtlCol="0">
            <a:noAutofit/>
          </a:bodyPr>
          <a:lstStyle/>
          <a:p>
            <a:pPr marL="25400">
              <a:lnSpc>
                <a:spcPts val="1000"/>
              </a:lnSpc>
            </a:pPr>
            <a:endParaRPr sz="1000"/>
          </a:p>
        </p:txBody>
      </p:sp>
      <p:sp>
        <p:nvSpPr>
          <p:cNvPr id="4" name="object 4"/>
          <p:cNvSpPr txBox="1"/>
          <p:nvPr/>
        </p:nvSpPr>
        <p:spPr>
          <a:xfrm>
            <a:off x="3851275" y="4637150"/>
            <a:ext cx="679450" cy="2220848"/>
          </a:xfrm>
          <a:prstGeom prst="rect">
            <a:avLst/>
          </a:prstGeom>
        </p:spPr>
        <p:txBody>
          <a:bodyPr wrap="square" lIns="0" tIns="0" rIns="0" bIns="0" rtlCol="0">
            <a:noAutofit/>
          </a:bodyPr>
          <a:lstStyle/>
          <a:p>
            <a:pPr marL="25400">
              <a:lnSpc>
                <a:spcPts val="1000"/>
              </a:lnSpc>
            </a:pPr>
            <a:endParaRPr sz="1000"/>
          </a:p>
        </p:txBody>
      </p:sp>
      <p:sp>
        <p:nvSpPr>
          <p:cNvPr id="3" name="object 3"/>
          <p:cNvSpPr txBox="1"/>
          <p:nvPr/>
        </p:nvSpPr>
        <p:spPr>
          <a:xfrm>
            <a:off x="4530725" y="4637150"/>
            <a:ext cx="1190625" cy="2220848"/>
          </a:xfrm>
          <a:prstGeom prst="rect">
            <a:avLst/>
          </a:prstGeom>
        </p:spPr>
        <p:txBody>
          <a:bodyPr wrap="square" lIns="0" tIns="0" rIns="0" bIns="0" rtlCol="0">
            <a:noAutofit/>
          </a:bodyPr>
          <a:lstStyle/>
          <a:p>
            <a:pPr marL="25400">
              <a:lnSpc>
                <a:spcPts val="1000"/>
              </a:lnSpc>
            </a:pPr>
            <a:endParaRPr sz="1000"/>
          </a:p>
        </p:txBody>
      </p:sp>
      <p:sp>
        <p:nvSpPr>
          <p:cNvPr id="2" name="object 2"/>
          <p:cNvSpPr txBox="1"/>
          <p:nvPr/>
        </p:nvSpPr>
        <p:spPr>
          <a:xfrm>
            <a:off x="5721350" y="4637150"/>
            <a:ext cx="3422650" cy="2220848"/>
          </a:xfrm>
          <a:prstGeom prst="rect">
            <a:avLst/>
          </a:prstGeom>
        </p:spPr>
        <p:txBody>
          <a:bodyPr wrap="square" lIns="0" tIns="0" rIns="0" bIns="0" rtlCol="0">
            <a:noAutofit/>
          </a:bodyPr>
          <a:lstStyle/>
          <a:p>
            <a:pPr marL="25400">
              <a:lnSpc>
                <a:spcPts val="1000"/>
              </a:lnSpc>
            </a:pPr>
            <a:endParaRPr sz="10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429684" cy="1847088"/>
          </a:xfrm>
        </p:spPr>
        <p:txBody>
          <a:bodyPr>
            <a:noAutofit/>
          </a:bodyPr>
          <a:lstStyle/>
          <a:p>
            <a:r>
              <a:rPr lang="el-GR" sz="2400" b="1" dirty="0" smtClean="0">
                <a:solidFill>
                  <a:schemeClr val="tx1">
                    <a:lumMod val="95000"/>
                    <a:lumOff val="5000"/>
                  </a:schemeClr>
                </a:solidFill>
              </a:rPr>
              <a:t>ΚΕΝΤΡΑ ΕΝΗΜΕΡΩΣΗΣ</a:t>
            </a:r>
            <a:r>
              <a:rPr lang="el-GR" sz="2400" dirty="0" smtClean="0">
                <a:solidFill>
                  <a:schemeClr val="tx1">
                    <a:lumMod val="95000"/>
                    <a:lumOff val="5000"/>
                  </a:schemeClr>
                </a:solidFill>
              </a:rPr>
              <a:t/>
            </a:r>
            <a:br>
              <a:rPr lang="el-GR" sz="2400" dirty="0" smtClean="0">
                <a:solidFill>
                  <a:schemeClr val="tx1">
                    <a:lumMod val="95000"/>
                    <a:lumOff val="5000"/>
                  </a:schemeClr>
                </a:solidFill>
              </a:rPr>
            </a:br>
            <a:r>
              <a:rPr lang="el-GR" sz="2400" dirty="0" smtClean="0">
                <a:solidFill>
                  <a:schemeClr val="tx1">
                    <a:lumMod val="95000"/>
                    <a:lumOff val="5000"/>
                  </a:schemeClr>
                </a:solidFill>
              </a:rPr>
              <a:t>Ο Φορέας Διαχείρισης λειτουργεί δύο σημεία υποδοχής επισκεπτών, το Κέντρο Πληροφόρησης Δέλτα Αξιού στη Χαλάστρα και το Παρατηρητήριο Πουλιών Νέας </a:t>
            </a:r>
            <a:r>
              <a:rPr lang="el-GR" sz="2400" dirty="0" err="1" smtClean="0">
                <a:solidFill>
                  <a:schemeClr val="tx1">
                    <a:lumMod val="95000"/>
                    <a:lumOff val="5000"/>
                  </a:schemeClr>
                </a:solidFill>
              </a:rPr>
              <a:t>Αγαθούπολης</a:t>
            </a:r>
            <a:r>
              <a:rPr lang="el-GR" sz="2400" dirty="0" smtClean="0">
                <a:solidFill>
                  <a:schemeClr val="tx1">
                    <a:lumMod val="95000"/>
                    <a:lumOff val="5000"/>
                  </a:schemeClr>
                </a:solidFill>
              </a:rPr>
              <a:t> στην Πιερία</a:t>
            </a:r>
            <a:endParaRPr lang="el-GR" sz="2400" dirty="0">
              <a:solidFill>
                <a:schemeClr val="tx1">
                  <a:lumMod val="95000"/>
                  <a:lumOff val="5000"/>
                </a:schemeClr>
              </a:solidFill>
            </a:endParaRPr>
          </a:p>
        </p:txBody>
      </p:sp>
      <p:sp>
        <p:nvSpPr>
          <p:cNvPr id="3" name="2 - Θέση περιεχομένου"/>
          <p:cNvSpPr>
            <a:spLocks noGrp="1"/>
          </p:cNvSpPr>
          <p:nvPr>
            <p:ph sz="half" idx="1"/>
          </p:nvPr>
        </p:nvSpPr>
        <p:spPr/>
        <p:txBody>
          <a:bodyPr>
            <a:normAutofit lnSpcReduction="10000"/>
          </a:bodyPr>
          <a:lstStyle/>
          <a:p>
            <a:pPr>
              <a:buNone/>
            </a:pPr>
            <a:r>
              <a:rPr lang="el-GR" b="1" dirty="0" smtClean="0"/>
              <a:t>Κέντρο Πληροφόρησης Δέλτα Αξιού</a:t>
            </a:r>
            <a:endParaRPr lang="el-GR" dirty="0" smtClean="0"/>
          </a:p>
          <a:p>
            <a:r>
              <a:rPr lang="el-GR" dirty="0" smtClean="0"/>
              <a:t>Το Κέντρο Πληροφόρησης Δέλτα Αξιού διαθέτει μία σύγχρονη ενημερωτική έκθεση που δημιουργήθηκε το 2015</a:t>
            </a:r>
            <a:endParaRPr lang="el-GR" dirty="0"/>
          </a:p>
        </p:txBody>
      </p:sp>
      <p:sp>
        <p:nvSpPr>
          <p:cNvPr id="4" name="3 - Θέση περιεχομένου"/>
          <p:cNvSpPr>
            <a:spLocks noGrp="1"/>
          </p:cNvSpPr>
          <p:nvPr>
            <p:ph sz="half" idx="2"/>
          </p:nvPr>
        </p:nvSpPr>
        <p:spPr/>
        <p:txBody>
          <a:bodyPr>
            <a:normAutofit lnSpcReduction="10000"/>
          </a:bodyPr>
          <a:lstStyle/>
          <a:p>
            <a:r>
              <a:rPr lang="el-GR" b="1" dirty="0" smtClean="0"/>
              <a:t>Παρατηρητήριο Πουλιών Νέας </a:t>
            </a:r>
            <a:r>
              <a:rPr lang="el-GR" b="1" dirty="0" err="1" smtClean="0"/>
              <a:t>Αγαθούπολης</a:t>
            </a:r>
            <a:endParaRPr lang="el-GR" dirty="0" smtClean="0"/>
          </a:p>
          <a:p>
            <a:r>
              <a:rPr lang="el-GR" dirty="0" smtClean="0"/>
              <a:t>Το Παρατηρητήριο Πουλιών Νέας </a:t>
            </a:r>
            <a:r>
              <a:rPr lang="el-GR" dirty="0" err="1" smtClean="0"/>
              <a:t>Αγαθούπολης</a:t>
            </a:r>
            <a:r>
              <a:rPr lang="el-GR" dirty="0" smtClean="0"/>
              <a:t> βρίσκεται σε ένα πολύ όμορφο σημείο στην παρυφή του υγροτόπου Νέας </a:t>
            </a:r>
            <a:r>
              <a:rPr lang="el-GR" dirty="0" err="1" smtClean="0"/>
              <a:t>Αγαθούπολης</a:t>
            </a:r>
            <a:r>
              <a:rPr lang="el-GR" dirty="0" smtClean="0"/>
              <a:t> και του Δέλτα Αλιάκμονα</a:t>
            </a:r>
            <a:endParaRPr lang="el-GR" dirty="0"/>
          </a:p>
        </p:txBody>
      </p:sp>
      <p:sp>
        <p:nvSpPr>
          <p:cNvPr id="5" name="4 - Ορθογώνιο"/>
          <p:cNvSpPr/>
          <p:nvPr/>
        </p:nvSpPr>
        <p:spPr>
          <a:xfrm>
            <a:off x="285720" y="5429264"/>
            <a:ext cx="4572000" cy="646331"/>
          </a:xfrm>
          <a:prstGeom prst="rect">
            <a:avLst/>
          </a:prstGeom>
        </p:spPr>
        <p:txBody>
          <a:bodyPr wrap="square">
            <a:spAutoFit/>
          </a:bodyPr>
          <a:lstStyle/>
          <a:p>
            <a:r>
              <a:rPr lang="el-GR" b="1" dirty="0" smtClean="0"/>
              <a:t>συνολικά για τη δεκαετία 2010-2019 υποδέχτηκε 24.229 μαθητές</a:t>
            </a:r>
            <a:endParaRPr lang="el-G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arxeia\Desktop\ΕΚΘΕΣΙΑΚΟ ΚΕΝΤΡΟ.jpg"/>
          <p:cNvPicPr>
            <a:picLocks noChangeAspect="1" noChangeArrowheads="1"/>
          </p:cNvPicPr>
          <p:nvPr/>
        </p:nvPicPr>
        <p:blipFill>
          <a:blip r:embed="rId2"/>
          <a:srcRect/>
          <a:stretch>
            <a:fillRect/>
          </a:stretch>
        </p:blipFill>
        <p:spPr bwMode="auto">
          <a:xfrm>
            <a:off x="4071934" y="0"/>
            <a:ext cx="5500691" cy="6857999"/>
          </a:xfrm>
          <a:prstGeom prst="rect">
            <a:avLst/>
          </a:prstGeom>
          <a:noFill/>
        </p:spPr>
      </p:pic>
      <p:pic>
        <p:nvPicPr>
          <p:cNvPr id="87043" name="Picture 3" descr="D:\arxeia\Desktop\ΠΑΡΑΤΗΡΗΤΗΡΙΟ ΑΓΓΑΘΟΥΠΟΛΗΣ.jpg"/>
          <p:cNvPicPr>
            <a:picLocks noChangeAspect="1" noChangeArrowheads="1"/>
          </p:cNvPicPr>
          <p:nvPr/>
        </p:nvPicPr>
        <p:blipFill>
          <a:blip r:embed="rId3"/>
          <a:srcRect/>
          <a:stretch>
            <a:fillRect/>
          </a:stretch>
        </p:blipFill>
        <p:spPr bwMode="auto">
          <a:xfrm>
            <a:off x="1" y="0"/>
            <a:ext cx="4143371" cy="6858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214290"/>
            <a:ext cx="8229600" cy="1143000"/>
          </a:xfrm>
        </p:spPr>
        <p:txBody>
          <a:bodyPr>
            <a:normAutofit fontScale="90000"/>
          </a:bodyPr>
          <a:lstStyle/>
          <a:p>
            <a:r>
              <a:rPr lang="el-GR" b="1" dirty="0" smtClean="0"/>
              <a:t>ΕΚΔΗΛΩΣΕΙΣ</a:t>
            </a:r>
            <a:r>
              <a:rPr lang="el-GR" dirty="0" smtClean="0"/>
              <a:t/>
            </a:r>
            <a:br>
              <a:rPr lang="el-GR" dirty="0" smtClean="0"/>
            </a:br>
            <a:endParaRPr lang="el-GR" dirty="0"/>
          </a:p>
        </p:txBody>
      </p:sp>
      <p:sp>
        <p:nvSpPr>
          <p:cNvPr id="3" name="2 - Θέση περιεχομένου"/>
          <p:cNvSpPr>
            <a:spLocks noGrp="1"/>
          </p:cNvSpPr>
          <p:nvPr>
            <p:ph sz="half" idx="1"/>
          </p:nvPr>
        </p:nvSpPr>
        <p:spPr>
          <a:xfrm>
            <a:off x="0" y="785794"/>
            <a:ext cx="4038600" cy="6072206"/>
          </a:xfrm>
        </p:spPr>
        <p:txBody>
          <a:bodyPr>
            <a:normAutofit fontScale="85000" lnSpcReduction="20000"/>
          </a:bodyPr>
          <a:lstStyle/>
          <a:p>
            <a:r>
              <a:rPr lang="el-GR" dirty="0" smtClean="0"/>
              <a:t>Στην προ </a:t>
            </a:r>
            <a:r>
              <a:rPr lang="en-US" dirty="0" smtClean="0"/>
              <a:t>COVID</a:t>
            </a:r>
            <a:r>
              <a:rPr lang="el-GR" dirty="0" smtClean="0"/>
              <a:t> εποχή ο Φορέας Διαχείρισης διοργάνωνε ανά έτος περίπου 12 μικρές ή μεγάλες εκδηλώσεις (εθελοντικούς καθαρισμούς, Φεστιβάλ Περιβαλλοντικού Παιχνιδιού στο Κέντρο Πληροφόρησης, Γιορτή Πουλιών στο Παρατηρητήριο Νέας </a:t>
            </a:r>
            <a:r>
              <a:rPr lang="el-GR" dirty="0" err="1" smtClean="0"/>
              <a:t>Αγαθούπολη</a:t>
            </a:r>
            <a:r>
              <a:rPr lang="el-GR" dirty="0" smtClean="0"/>
              <a:t>, </a:t>
            </a:r>
            <a:r>
              <a:rPr lang="el-GR" dirty="0" err="1" smtClean="0"/>
              <a:t>Οικογιορτή</a:t>
            </a:r>
            <a:r>
              <a:rPr lang="el-GR" dirty="0" smtClean="0"/>
              <a:t> στη Λιμνοθάλασσα </a:t>
            </a:r>
            <a:r>
              <a:rPr lang="el-GR" dirty="0" err="1" smtClean="0"/>
              <a:t>Καλοχωρίου</a:t>
            </a:r>
            <a:r>
              <a:rPr lang="el-GR" dirty="0" smtClean="0"/>
              <a:t>, Ημέρα Υγροτόπων, Χελιδονίσματα </a:t>
            </a:r>
            <a:r>
              <a:rPr lang="el-GR" dirty="0" err="1" smtClean="0"/>
              <a:t>κ.λ.π</a:t>
            </a:r>
            <a:r>
              <a:rPr lang="el-GR" dirty="0" smtClean="0"/>
              <a:t>.). Στις εκδηλώσεις αυτές συμμετέχουν από 1.000-2.700 άτομα ετησίως, ενώ </a:t>
            </a:r>
            <a:r>
              <a:rPr lang="el-GR" b="1" dirty="0" smtClean="0"/>
              <a:t>συνολικά για τη δεκαετία 2010-2019 ο αριθμός των συμμετεχόντων ξεπέρασε τους 15.000</a:t>
            </a:r>
            <a:r>
              <a:rPr lang="el-GR" dirty="0" smtClean="0"/>
              <a:t>.</a:t>
            </a:r>
          </a:p>
          <a:p>
            <a:r>
              <a:rPr lang="el-GR" dirty="0" smtClean="0"/>
              <a:t> </a:t>
            </a:r>
          </a:p>
          <a:p>
            <a:endParaRPr lang="el-GR" dirty="0"/>
          </a:p>
        </p:txBody>
      </p:sp>
      <p:pic>
        <p:nvPicPr>
          <p:cNvPr id="88067" name="Picture 3" descr="D:\arxeia\Desktop\ΑΠΕΛΕΥΘΕΡΒΣΗ ΦΜΑΜΙΝΓΚΟ.jpg"/>
          <p:cNvPicPr>
            <a:picLocks noGrp="1" noChangeAspect="1" noChangeArrowheads="1"/>
          </p:cNvPicPr>
          <p:nvPr>
            <p:ph sz="half" idx="2"/>
          </p:nvPr>
        </p:nvPicPr>
        <p:blipFill>
          <a:blip r:embed="rId2" cstate="print"/>
          <a:srcRect/>
          <a:stretch>
            <a:fillRect/>
          </a:stretch>
        </p:blipFill>
        <p:spPr bwMode="auto">
          <a:xfrm>
            <a:off x="4214810" y="0"/>
            <a:ext cx="4929190" cy="2214554"/>
          </a:xfrm>
          <a:prstGeom prst="rect">
            <a:avLst/>
          </a:prstGeom>
          <a:noFill/>
        </p:spPr>
      </p:pic>
      <p:pic>
        <p:nvPicPr>
          <p:cNvPr id="88068" name="Picture 4" descr="D:\arxeia\Desktop\Καθαρισμός-Αλυκή-2021_2.jpg"/>
          <p:cNvPicPr>
            <a:picLocks noChangeAspect="1" noChangeArrowheads="1"/>
          </p:cNvPicPr>
          <p:nvPr/>
        </p:nvPicPr>
        <p:blipFill>
          <a:blip r:embed="rId3" cstate="print"/>
          <a:srcRect/>
          <a:stretch>
            <a:fillRect/>
          </a:stretch>
        </p:blipFill>
        <p:spPr bwMode="auto">
          <a:xfrm>
            <a:off x="4071934" y="3786187"/>
            <a:ext cx="5072066" cy="3071813"/>
          </a:xfrm>
          <a:prstGeom prst="rect">
            <a:avLst/>
          </a:prstGeom>
          <a:noFill/>
        </p:spPr>
      </p:pic>
      <p:pic>
        <p:nvPicPr>
          <p:cNvPr id="88069" name="Picture 5" descr="D:\arxeia\Desktop\Περιβαλλοντικό-Πάρκο-Γαλλικός-ξενάγηση.jpg"/>
          <p:cNvPicPr>
            <a:picLocks noChangeAspect="1" noChangeArrowheads="1"/>
          </p:cNvPicPr>
          <p:nvPr/>
        </p:nvPicPr>
        <p:blipFill>
          <a:blip r:embed="rId4"/>
          <a:srcRect/>
          <a:stretch>
            <a:fillRect/>
          </a:stretch>
        </p:blipFill>
        <p:spPr bwMode="auto">
          <a:xfrm>
            <a:off x="4143372" y="2214554"/>
            <a:ext cx="5000628" cy="2459037"/>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57166"/>
            <a:ext cx="8229600" cy="5967434"/>
          </a:xfrm>
        </p:spPr>
        <p:txBody>
          <a:bodyPr/>
          <a:lstStyle/>
          <a:p>
            <a:r>
              <a:rPr lang="el-GR" dirty="0" smtClean="0"/>
              <a:t>Υπάρχουν  σημαντικές ΥΠΟΔΟΜΕΣ ΛΕΙΤΟΥΡΓΙΑΣ (Κτιριακές εγκαταστάσεις, Κινητά Μέσα κ.λπ.), καθώς και ο εξειδικευμένος ΕΠΙΣΤΗΜΟΝΙΚΟΣ ΕΞΟΠΛΙΣΜΟΣ για </a:t>
            </a:r>
            <a:r>
              <a:rPr lang="el-GR" dirty="0" err="1" smtClean="0"/>
              <a:t>Βιο</a:t>
            </a:r>
            <a:r>
              <a:rPr lang="el-GR" dirty="0" smtClean="0"/>
              <a:t>-παρακολούθηση κ.λπ. των Φ.Δ. των Π.Π</a:t>
            </a:r>
            <a:endParaRPr lang="el-GR" dirty="0"/>
          </a:p>
        </p:txBody>
      </p:sp>
      <p:pic>
        <p:nvPicPr>
          <p:cNvPr id="1028" name="Picture 4" descr="D:\arxeia\Desktop\Birdwatching-Κόκκινος-Δρόμος-2.jpg"/>
          <p:cNvPicPr>
            <a:picLocks noChangeAspect="1" noChangeArrowheads="1"/>
          </p:cNvPicPr>
          <p:nvPr/>
        </p:nvPicPr>
        <p:blipFill>
          <a:blip r:embed="rId2"/>
          <a:srcRect/>
          <a:stretch>
            <a:fillRect/>
          </a:stretch>
        </p:blipFill>
        <p:spPr bwMode="auto">
          <a:xfrm>
            <a:off x="0" y="2071678"/>
            <a:ext cx="4572000" cy="4786322"/>
          </a:xfrm>
          <a:prstGeom prst="rect">
            <a:avLst/>
          </a:prstGeom>
          <a:noFill/>
        </p:spPr>
      </p:pic>
      <p:pic>
        <p:nvPicPr>
          <p:cNvPr id="1029" name="Picture 5" descr="D:\arxeia\Desktop\παρατηρητήριο-Δέλτα-Αξιού_1_-June2021.jpg"/>
          <p:cNvPicPr>
            <a:picLocks noChangeAspect="1" noChangeArrowheads="1"/>
          </p:cNvPicPr>
          <p:nvPr/>
        </p:nvPicPr>
        <p:blipFill>
          <a:blip r:embed="rId3"/>
          <a:srcRect/>
          <a:stretch>
            <a:fillRect/>
          </a:stretch>
        </p:blipFill>
        <p:spPr bwMode="auto">
          <a:xfrm>
            <a:off x="4357686" y="2071678"/>
            <a:ext cx="4786314" cy="4572032"/>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2143108" y="1785926"/>
            <a:ext cx="3744416" cy="1384995"/>
          </a:xfrm>
          <a:prstGeom prst="rect">
            <a:avLst/>
          </a:prstGeom>
          <a:solidFill>
            <a:srgbClr val="FF0000"/>
          </a:solidFill>
          <a:ln>
            <a:noFill/>
          </a:ln>
        </p:spPr>
        <p:txBody>
          <a:bodyPr wrap="square">
            <a:spAutoFit/>
          </a:bodyPr>
          <a:lstStyle/>
          <a:p>
            <a:pPr marL="342900" indent="-342900" algn="ctr"/>
            <a:r>
              <a:rPr lang="el-GR" sz="2200" b="1" dirty="0"/>
              <a:t>	</a:t>
            </a:r>
            <a:r>
              <a:rPr lang="el-GR" sz="2400" b="1" dirty="0">
                <a:solidFill>
                  <a:schemeClr val="bg1"/>
                </a:solidFill>
                <a:latin typeface="Arial" pitchFamily="34" charset="0"/>
                <a:ea typeface="Arial Unicode MS" pitchFamily="34" charset="-128"/>
                <a:cs typeface="Arial" pitchFamily="34" charset="0"/>
              </a:rPr>
              <a:t>ΥΠΕΝ</a:t>
            </a:r>
          </a:p>
          <a:p>
            <a:pPr marL="342900" indent="-342900" algn="ctr"/>
            <a:r>
              <a:rPr lang="el-GR" sz="2000" dirty="0" smtClean="0">
                <a:solidFill>
                  <a:schemeClr val="bg1"/>
                </a:solidFill>
              </a:rPr>
              <a:t>Δ/</a:t>
            </a:r>
            <a:r>
              <a:rPr lang="el-GR" sz="2000" dirty="0" err="1" smtClean="0">
                <a:solidFill>
                  <a:schemeClr val="bg1"/>
                </a:solidFill>
              </a:rPr>
              <a:t>νση</a:t>
            </a:r>
            <a:r>
              <a:rPr lang="el-GR" sz="2000" dirty="0" smtClean="0">
                <a:solidFill>
                  <a:schemeClr val="bg1"/>
                </a:solidFill>
              </a:rPr>
              <a:t> Διαχείρισης Φυσικού Περιβάλλοντος και Βιοποικιλότητας</a:t>
            </a:r>
            <a:r>
              <a:rPr lang="el-GR" sz="2000" dirty="0" smtClean="0"/>
              <a:t> </a:t>
            </a:r>
            <a:endParaRPr lang="el-GR" sz="2000" b="1" dirty="0">
              <a:solidFill>
                <a:schemeClr val="bg1"/>
              </a:solidFill>
              <a:latin typeface="Arial" pitchFamily="34" charset="0"/>
              <a:ea typeface="Arial Unicode MS" pitchFamily="34" charset="-128"/>
              <a:cs typeface="Arial" pitchFamily="34" charset="0"/>
            </a:endParaRPr>
          </a:p>
        </p:txBody>
      </p:sp>
      <p:sp>
        <p:nvSpPr>
          <p:cNvPr id="19" name="Rectangle 3"/>
          <p:cNvSpPr>
            <a:spLocks noChangeArrowheads="1"/>
          </p:cNvSpPr>
          <p:nvPr/>
        </p:nvSpPr>
        <p:spPr bwMode="auto">
          <a:xfrm>
            <a:off x="2143108" y="3429000"/>
            <a:ext cx="3947197" cy="769441"/>
          </a:xfrm>
          <a:prstGeom prst="rect">
            <a:avLst/>
          </a:prstGeom>
          <a:solidFill>
            <a:srgbClr val="FF0000"/>
          </a:solidFill>
          <a:ln>
            <a:noFill/>
          </a:ln>
        </p:spPr>
        <p:txBody>
          <a:bodyPr wrap="square">
            <a:spAutoFit/>
          </a:bodyPr>
          <a:lstStyle/>
          <a:p>
            <a:pPr marL="342900" indent="-342900" algn="ctr"/>
            <a:r>
              <a:rPr lang="el-GR" sz="2400" b="1" dirty="0">
                <a:solidFill>
                  <a:schemeClr val="bg1"/>
                </a:solidFill>
                <a:latin typeface="Arial" pitchFamily="34" charset="0"/>
                <a:ea typeface="Arial Unicode MS" pitchFamily="34" charset="-128"/>
                <a:cs typeface="Arial" pitchFamily="34" charset="0"/>
              </a:rPr>
              <a:t>ΥΠΕΝ</a:t>
            </a:r>
          </a:p>
          <a:p>
            <a:pPr marL="342900" indent="-342900" algn="ctr"/>
            <a:r>
              <a:rPr lang="el-GR" sz="2000" b="1" dirty="0" smtClean="0">
                <a:solidFill>
                  <a:schemeClr val="bg1"/>
                </a:solidFill>
                <a:latin typeface="Arial" pitchFamily="34" charset="0"/>
                <a:ea typeface="Arial Unicode MS" pitchFamily="34" charset="-128"/>
                <a:cs typeface="Arial" pitchFamily="34" charset="0"/>
              </a:rPr>
              <a:t>Ε</a:t>
            </a:r>
            <a:r>
              <a:rPr lang="el-GR" b="1" dirty="0" smtClean="0">
                <a:solidFill>
                  <a:schemeClr val="bg1"/>
                </a:solidFill>
                <a:latin typeface="Arial" pitchFamily="34" charset="0"/>
                <a:ea typeface="Arial Unicode MS" pitchFamily="34" charset="-128"/>
                <a:cs typeface="Arial" pitchFamily="34" charset="0"/>
              </a:rPr>
              <a:t>ΠΙΤΡΟΠΗ</a:t>
            </a:r>
            <a:r>
              <a:rPr lang="el-GR" sz="2000" b="1" dirty="0" smtClean="0">
                <a:solidFill>
                  <a:schemeClr val="bg1"/>
                </a:solidFill>
                <a:latin typeface="Arial" pitchFamily="34" charset="0"/>
                <a:ea typeface="Arial Unicode MS" pitchFamily="34" charset="-128"/>
                <a:cs typeface="Arial" pitchFamily="34" charset="0"/>
              </a:rPr>
              <a:t> </a:t>
            </a:r>
            <a:r>
              <a:rPr lang="el-GR" sz="2000" b="1" dirty="0">
                <a:solidFill>
                  <a:schemeClr val="bg1"/>
                </a:solidFill>
                <a:latin typeface="Arial" pitchFamily="34" charset="0"/>
                <a:ea typeface="Arial Unicode MS" pitchFamily="34" charset="-128"/>
                <a:cs typeface="Arial" pitchFamily="34" charset="0"/>
              </a:rPr>
              <a:t>¨</a:t>
            </a:r>
            <a:r>
              <a:rPr lang="el-GR" sz="2000" b="1" dirty="0" smtClean="0">
                <a:solidFill>
                  <a:schemeClr val="bg1"/>
                </a:solidFill>
                <a:latin typeface="Arial" pitchFamily="34" charset="0"/>
                <a:ea typeface="Arial Unicode MS" pitchFamily="34" charset="-128"/>
                <a:cs typeface="Arial" pitchFamily="34" charset="0"/>
              </a:rPr>
              <a:t>Φ</a:t>
            </a:r>
            <a:r>
              <a:rPr lang="el-GR" b="1" dirty="0" smtClean="0">
                <a:solidFill>
                  <a:schemeClr val="bg1"/>
                </a:solidFill>
                <a:latin typeface="Arial" pitchFamily="34" charset="0"/>
                <a:ea typeface="Arial Unicode MS" pitchFamily="34" charset="-128"/>
                <a:cs typeface="Arial" pitchFamily="34" charset="0"/>
              </a:rPr>
              <a:t>ΥΣΗ </a:t>
            </a:r>
            <a:r>
              <a:rPr lang="el-GR" sz="2000" b="1" dirty="0" smtClean="0">
                <a:solidFill>
                  <a:schemeClr val="bg1"/>
                </a:solidFill>
                <a:latin typeface="Arial" pitchFamily="34" charset="0"/>
                <a:ea typeface="Arial Unicode MS" pitchFamily="34" charset="-128"/>
                <a:cs typeface="Arial" pitchFamily="34" charset="0"/>
              </a:rPr>
              <a:t>2000¨</a:t>
            </a:r>
            <a:endParaRPr lang="el-GR" sz="2000" b="1" dirty="0">
              <a:solidFill>
                <a:schemeClr val="bg1"/>
              </a:solidFill>
              <a:latin typeface="Arial" pitchFamily="34" charset="0"/>
              <a:ea typeface="Arial Unicode MS" pitchFamily="34" charset="-128"/>
              <a:cs typeface="Arial" pitchFamily="34" charset="0"/>
            </a:endParaRPr>
          </a:p>
        </p:txBody>
      </p:sp>
      <p:sp>
        <p:nvSpPr>
          <p:cNvPr id="27" name="35 - Ορθογώνιο"/>
          <p:cNvSpPr/>
          <p:nvPr/>
        </p:nvSpPr>
        <p:spPr>
          <a:xfrm>
            <a:off x="571472" y="571480"/>
            <a:ext cx="7143801" cy="984885"/>
          </a:xfrm>
          <a:prstGeom prst="rect">
            <a:avLst/>
          </a:prstGeom>
          <a:solidFill>
            <a:srgbClr val="FF0000"/>
          </a:solidFill>
        </p:spPr>
        <p:txBody>
          <a:bodyPr wrap="square">
            <a:spAutoFit/>
          </a:bodyPr>
          <a:lstStyle/>
          <a:p>
            <a:pPr algn="ctr"/>
            <a:r>
              <a:rPr lang="el-GR" sz="2000" b="1" dirty="0">
                <a:solidFill>
                  <a:schemeClr val="bg1"/>
                </a:solidFill>
                <a:latin typeface="Arial" pitchFamily="34" charset="0"/>
                <a:ea typeface="Arial Unicode MS" pitchFamily="34" charset="-128"/>
                <a:cs typeface="Arial" pitchFamily="34" charset="0"/>
              </a:rPr>
              <a:t>    Δ</a:t>
            </a:r>
            <a:r>
              <a:rPr lang="el-GR" b="1" dirty="0">
                <a:solidFill>
                  <a:schemeClr val="bg1"/>
                </a:solidFill>
                <a:latin typeface="Arial" pitchFamily="34" charset="0"/>
                <a:ea typeface="Arial Unicode MS" pitchFamily="34" charset="-128"/>
                <a:cs typeface="Arial" pitchFamily="34" charset="0"/>
              </a:rPr>
              <a:t>ΙΑΡΘΡΩΣΗ</a:t>
            </a:r>
            <a:r>
              <a:rPr lang="el-GR" sz="2000" b="1" dirty="0">
                <a:solidFill>
                  <a:schemeClr val="bg1"/>
                </a:solidFill>
                <a:latin typeface="Arial" pitchFamily="34" charset="0"/>
                <a:ea typeface="Arial Unicode MS" pitchFamily="34" charset="-128"/>
                <a:cs typeface="Arial" pitchFamily="34" charset="0"/>
              </a:rPr>
              <a:t> Ε</a:t>
            </a:r>
            <a:r>
              <a:rPr lang="el-GR" b="1" dirty="0">
                <a:solidFill>
                  <a:schemeClr val="bg1"/>
                </a:solidFill>
                <a:latin typeface="Arial" pitchFamily="34" charset="0"/>
                <a:ea typeface="Arial Unicode MS" pitchFamily="34" charset="-128"/>
                <a:cs typeface="Arial" pitchFamily="34" charset="0"/>
              </a:rPr>
              <a:t>ΘΝΙΚΟΥ</a:t>
            </a:r>
            <a:r>
              <a:rPr lang="el-GR" sz="2000" b="1" dirty="0">
                <a:solidFill>
                  <a:schemeClr val="bg1"/>
                </a:solidFill>
                <a:latin typeface="Arial" pitchFamily="34" charset="0"/>
                <a:ea typeface="Arial Unicode MS" pitchFamily="34" charset="-128"/>
                <a:cs typeface="Arial" pitchFamily="34" charset="0"/>
              </a:rPr>
              <a:t> Σ</a:t>
            </a:r>
            <a:r>
              <a:rPr lang="el-GR" b="1" dirty="0">
                <a:solidFill>
                  <a:schemeClr val="bg1"/>
                </a:solidFill>
                <a:latin typeface="Arial" pitchFamily="34" charset="0"/>
                <a:ea typeface="Arial Unicode MS" pitchFamily="34" charset="-128"/>
                <a:cs typeface="Arial" pitchFamily="34" charset="0"/>
              </a:rPr>
              <a:t>ΥΣΤΗΜΑΤΟΣ</a:t>
            </a:r>
            <a:r>
              <a:rPr lang="en-US" b="1" dirty="0">
                <a:solidFill>
                  <a:schemeClr val="bg1"/>
                </a:solidFill>
                <a:latin typeface="Arial" pitchFamily="34" charset="0"/>
                <a:ea typeface="Arial Unicode MS" pitchFamily="34" charset="-128"/>
                <a:cs typeface="Arial" pitchFamily="34" charset="0"/>
              </a:rPr>
              <a:t> </a:t>
            </a:r>
            <a:r>
              <a:rPr lang="el-GR" sz="2000" b="1" dirty="0">
                <a:solidFill>
                  <a:schemeClr val="bg1"/>
                </a:solidFill>
                <a:latin typeface="Arial" pitchFamily="34" charset="0"/>
                <a:ea typeface="Arial Unicode MS" pitchFamily="34" charset="-128"/>
                <a:cs typeface="Arial" pitchFamily="34" charset="0"/>
              </a:rPr>
              <a:t>Π</a:t>
            </a:r>
            <a:r>
              <a:rPr lang="el-GR" b="1" dirty="0">
                <a:solidFill>
                  <a:schemeClr val="bg1"/>
                </a:solidFill>
                <a:latin typeface="Arial" pitchFamily="34" charset="0"/>
                <a:ea typeface="Arial Unicode MS" pitchFamily="34" charset="-128"/>
                <a:cs typeface="Arial" pitchFamily="34" charset="0"/>
              </a:rPr>
              <a:t>ΡΟΣΤΑΤΕΥΟΜΕΝΩΝ </a:t>
            </a:r>
            <a:r>
              <a:rPr lang="el-GR" sz="2000" b="1" dirty="0" smtClean="0">
                <a:solidFill>
                  <a:schemeClr val="bg1"/>
                </a:solidFill>
                <a:latin typeface="Arial" pitchFamily="34" charset="0"/>
                <a:ea typeface="Arial Unicode MS" pitchFamily="34" charset="-128"/>
                <a:cs typeface="Arial" pitchFamily="34" charset="0"/>
              </a:rPr>
              <a:t>Π</a:t>
            </a:r>
            <a:r>
              <a:rPr lang="el-GR" b="1" dirty="0" smtClean="0">
                <a:solidFill>
                  <a:schemeClr val="bg1"/>
                </a:solidFill>
                <a:latin typeface="Arial" pitchFamily="34" charset="0"/>
                <a:ea typeface="Arial Unicode MS" pitchFamily="34" charset="-128"/>
                <a:cs typeface="Arial" pitchFamily="34" charset="0"/>
              </a:rPr>
              <a:t>ΕΡΙΟΧΩΝ</a:t>
            </a:r>
          </a:p>
          <a:p>
            <a:pPr algn="ctr"/>
            <a:r>
              <a:rPr lang="el-GR" b="1" dirty="0" smtClean="0">
                <a:solidFill>
                  <a:schemeClr val="bg1"/>
                </a:solidFill>
                <a:latin typeface="Arial" pitchFamily="34" charset="0"/>
                <a:ea typeface="Arial Unicode MS" pitchFamily="34" charset="-128"/>
                <a:cs typeface="Arial" pitchFamily="34" charset="0"/>
              </a:rPr>
              <a:t>ΜΕ ΤΟΝ Ν.4519/2018  ΥΦΙΣΤΑΜΕΝΗ ΚΑΤΑΣΤΑΣΗ</a:t>
            </a:r>
            <a:endParaRPr lang="el-GR" dirty="0">
              <a:solidFill>
                <a:schemeClr val="bg1"/>
              </a:solidFill>
            </a:endParaRPr>
          </a:p>
        </p:txBody>
      </p:sp>
      <p:sp>
        <p:nvSpPr>
          <p:cNvPr id="2" name="Arrow: Curved Right 1">
            <a:extLst>
              <a:ext uri="{FF2B5EF4-FFF2-40B4-BE49-F238E27FC236}">
                <a16:creationId xmlns:a16="http://schemas.microsoft.com/office/drawing/2014/main" xmlns="" id="{DC0AE491-8AEE-48CA-A9D0-0DE92F1AFC91}"/>
              </a:ext>
            </a:extLst>
          </p:cNvPr>
          <p:cNvSpPr/>
          <p:nvPr/>
        </p:nvSpPr>
        <p:spPr>
          <a:xfrm>
            <a:off x="1500166" y="2643182"/>
            <a:ext cx="458417" cy="809155"/>
          </a:xfrm>
          <a:prstGeom prst="curved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Rectangle 3">
            <a:extLst>
              <a:ext uri="{FF2B5EF4-FFF2-40B4-BE49-F238E27FC236}">
                <a16:creationId xmlns:a16="http://schemas.microsoft.com/office/drawing/2014/main" xmlns="" id="{B2B1A3D0-5775-4FAF-BBD0-54B7AA0650B2}"/>
              </a:ext>
            </a:extLst>
          </p:cNvPr>
          <p:cNvSpPr>
            <a:spLocks noChangeArrowheads="1"/>
          </p:cNvSpPr>
          <p:nvPr/>
        </p:nvSpPr>
        <p:spPr bwMode="auto">
          <a:xfrm>
            <a:off x="1071538" y="4572008"/>
            <a:ext cx="6509612" cy="1446550"/>
          </a:xfrm>
          <a:prstGeom prst="rect">
            <a:avLst/>
          </a:prstGeom>
          <a:solidFill>
            <a:srgbClr val="FF0000"/>
          </a:solidFill>
          <a:ln>
            <a:noFill/>
          </a:ln>
        </p:spPr>
        <p:txBody>
          <a:bodyPr wrap="square">
            <a:spAutoFit/>
          </a:bodyPr>
          <a:lstStyle/>
          <a:p>
            <a:pPr marL="342900" indent="-342900" algn="ctr"/>
            <a:r>
              <a:rPr lang="el-GR" sz="2400" b="1" dirty="0" smtClean="0">
                <a:solidFill>
                  <a:schemeClr val="bg1"/>
                </a:solidFill>
                <a:latin typeface="Arial" pitchFamily="34" charset="0"/>
                <a:ea typeface="Arial Unicode MS" pitchFamily="34" charset="-128"/>
                <a:cs typeface="Arial" pitchFamily="34" charset="0"/>
              </a:rPr>
              <a:t>ΥΠΕΝ</a:t>
            </a:r>
          </a:p>
          <a:p>
            <a:pPr marL="342900" indent="-342900" algn="ctr"/>
            <a:r>
              <a:rPr lang="el-GR" sz="2400" b="1" dirty="0" smtClean="0">
                <a:solidFill>
                  <a:schemeClr val="bg1"/>
                </a:solidFill>
                <a:latin typeface="Arial" pitchFamily="34" charset="0"/>
                <a:ea typeface="Arial Unicode MS" pitchFamily="34" charset="-128"/>
                <a:cs typeface="Arial" pitchFamily="34" charset="0"/>
              </a:rPr>
              <a:t>36</a:t>
            </a:r>
            <a:endParaRPr lang="el-GR" sz="2400" b="1" dirty="0">
              <a:solidFill>
                <a:schemeClr val="bg1"/>
              </a:solidFill>
              <a:latin typeface="Arial" pitchFamily="34" charset="0"/>
              <a:ea typeface="Arial Unicode MS" pitchFamily="34" charset="-128"/>
              <a:cs typeface="Arial" pitchFamily="34" charset="0"/>
            </a:endParaRPr>
          </a:p>
          <a:p>
            <a:pPr marL="342900" indent="-342900" algn="ctr"/>
            <a:r>
              <a:rPr lang="el-GR" sz="2000" b="1" dirty="0" smtClean="0">
                <a:solidFill>
                  <a:schemeClr val="bg1"/>
                </a:solidFill>
                <a:latin typeface="Arial" pitchFamily="34" charset="0"/>
                <a:ea typeface="Arial Unicode MS" pitchFamily="34" charset="-128"/>
                <a:cs typeface="Arial" pitchFamily="34" charset="0"/>
              </a:rPr>
              <a:t>Φ</a:t>
            </a:r>
            <a:r>
              <a:rPr lang="el-GR" b="1" dirty="0" smtClean="0">
                <a:solidFill>
                  <a:schemeClr val="bg1"/>
                </a:solidFill>
                <a:latin typeface="Arial" pitchFamily="34" charset="0"/>
                <a:ea typeface="Arial Unicode MS" pitchFamily="34" charset="-128"/>
                <a:cs typeface="Arial" pitchFamily="34" charset="0"/>
              </a:rPr>
              <a:t>ΟΡΕΙΣ</a:t>
            </a:r>
            <a:r>
              <a:rPr lang="el-GR" sz="2000" b="1" dirty="0" smtClean="0">
                <a:solidFill>
                  <a:schemeClr val="bg1"/>
                </a:solidFill>
                <a:latin typeface="Arial" pitchFamily="34" charset="0"/>
                <a:ea typeface="Arial Unicode MS" pitchFamily="34" charset="-128"/>
                <a:cs typeface="Arial" pitchFamily="34" charset="0"/>
              </a:rPr>
              <a:t> </a:t>
            </a:r>
            <a:r>
              <a:rPr lang="el-GR" sz="2000" b="1" dirty="0">
                <a:solidFill>
                  <a:schemeClr val="bg1"/>
                </a:solidFill>
                <a:latin typeface="Arial" pitchFamily="34" charset="0"/>
                <a:ea typeface="Arial Unicode MS" pitchFamily="34" charset="-128"/>
                <a:cs typeface="Arial" pitchFamily="34" charset="0"/>
              </a:rPr>
              <a:t>Δ</a:t>
            </a:r>
            <a:r>
              <a:rPr lang="el-GR" b="1" dirty="0">
                <a:solidFill>
                  <a:schemeClr val="bg1"/>
                </a:solidFill>
                <a:latin typeface="Arial" pitchFamily="34" charset="0"/>
                <a:ea typeface="Arial Unicode MS" pitchFamily="34" charset="-128"/>
                <a:cs typeface="Arial" pitchFamily="34" charset="0"/>
              </a:rPr>
              <a:t>ΙΑΧΕΙΡΙΣΗΣ</a:t>
            </a:r>
            <a:r>
              <a:rPr lang="el-GR" sz="2000" b="1" dirty="0">
                <a:solidFill>
                  <a:schemeClr val="bg1"/>
                </a:solidFill>
                <a:latin typeface="Arial" pitchFamily="34" charset="0"/>
                <a:ea typeface="Arial Unicode MS" pitchFamily="34" charset="-128"/>
                <a:cs typeface="Arial" pitchFamily="34" charset="0"/>
              </a:rPr>
              <a:t> Π</a:t>
            </a:r>
            <a:r>
              <a:rPr lang="el-GR" b="1" dirty="0">
                <a:solidFill>
                  <a:schemeClr val="bg1"/>
                </a:solidFill>
                <a:latin typeface="Arial" pitchFamily="34" charset="0"/>
                <a:ea typeface="Arial Unicode MS" pitchFamily="34" charset="-128"/>
                <a:cs typeface="Arial" pitchFamily="34" charset="0"/>
              </a:rPr>
              <a:t>ΡΟΣΤΑΤΕΥΟΜΕΝΩΝ</a:t>
            </a:r>
            <a:r>
              <a:rPr lang="el-GR" sz="2000" b="1" dirty="0">
                <a:solidFill>
                  <a:schemeClr val="bg1"/>
                </a:solidFill>
                <a:latin typeface="Arial" pitchFamily="34" charset="0"/>
                <a:ea typeface="Arial Unicode MS" pitchFamily="34" charset="-128"/>
                <a:cs typeface="Arial" pitchFamily="34" charset="0"/>
              </a:rPr>
              <a:t> </a:t>
            </a:r>
            <a:r>
              <a:rPr lang="el-GR" sz="2000" b="1" dirty="0" smtClean="0">
                <a:solidFill>
                  <a:schemeClr val="bg1"/>
                </a:solidFill>
                <a:latin typeface="Arial" pitchFamily="34" charset="0"/>
                <a:ea typeface="Arial Unicode MS" pitchFamily="34" charset="-128"/>
                <a:cs typeface="Arial" pitchFamily="34" charset="0"/>
              </a:rPr>
              <a:t>Π</a:t>
            </a:r>
            <a:r>
              <a:rPr lang="el-GR" b="1" dirty="0" smtClean="0">
                <a:solidFill>
                  <a:schemeClr val="bg1"/>
                </a:solidFill>
                <a:latin typeface="Arial" pitchFamily="34" charset="0"/>
                <a:ea typeface="Arial Unicode MS" pitchFamily="34" charset="-128"/>
                <a:cs typeface="Arial" pitchFamily="34" charset="0"/>
              </a:rPr>
              <a:t>ΕΡΙΟΧΩΝ</a:t>
            </a:r>
          </a:p>
          <a:p>
            <a:pPr marL="342900" indent="-342900" algn="ctr"/>
            <a:r>
              <a:rPr lang="el-GR" sz="2000" b="1" dirty="0" smtClean="0">
                <a:solidFill>
                  <a:schemeClr val="bg1"/>
                </a:solidFill>
                <a:latin typeface="Arial" pitchFamily="34" charset="0"/>
                <a:ea typeface="Arial Unicode MS" pitchFamily="34" charset="-128"/>
                <a:cs typeface="Arial" pitchFamily="34" charset="0"/>
              </a:rPr>
              <a:t>(ΦΔΠΠ ΝΠΙΔ)</a:t>
            </a:r>
            <a:endParaRPr lang="el-GR" sz="2000" b="1" dirty="0">
              <a:solidFill>
                <a:schemeClr val="bg1"/>
              </a:solidFill>
              <a:latin typeface="Arial" pitchFamily="34" charset="0"/>
              <a:ea typeface="Arial Unicode MS" pitchFamily="34" charset="-128"/>
              <a:cs typeface="Arial" pitchFamily="34" charset="0"/>
            </a:endParaRPr>
          </a:p>
        </p:txBody>
      </p:sp>
      <p:sp>
        <p:nvSpPr>
          <p:cNvPr id="23" name="Arrow: Curved Right 22">
            <a:extLst>
              <a:ext uri="{FF2B5EF4-FFF2-40B4-BE49-F238E27FC236}">
                <a16:creationId xmlns:a16="http://schemas.microsoft.com/office/drawing/2014/main" xmlns="" id="{1E971224-6AEA-4439-9248-D78155C11828}"/>
              </a:ext>
            </a:extLst>
          </p:cNvPr>
          <p:cNvSpPr/>
          <p:nvPr/>
        </p:nvSpPr>
        <p:spPr>
          <a:xfrm>
            <a:off x="1357290" y="3714752"/>
            <a:ext cx="458417" cy="809155"/>
          </a:xfrm>
          <a:prstGeom prst="curved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0" name="Arrow: Curved Right 29">
            <a:extLst>
              <a:ext uri="{FF2B5EF4-FFF2-40B4-BE49-F238E27FC236}">
                <a16:creationId xmlns:a16="http://schemas.microsoft.com/office/drawing/2014/main" xmlns="" id="{D350B223-CB32-438B-B02D-2D47FAD5E1D6}"/>
              </a:ext>
            </a:extLst>
          </p:cNvPr>
          <p:cNvSpPr/>
          <p:nvPr/>
        </p:nvSpPr>
        <p:spPr>
          <a:xfrm rot="10959461">
            <a:off x="6233588" y="2796252"/>
            <a:ext cx="458417" cy="809155"/>
          </a:xfrm>
          <a:prstGeom prst="curved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5" name="Arrow: Curved Right 34">
            <a:extLst>
              <a:ext uri="{FF2B5EF4-FFF2-40B4-BE49-F238E27FC236}">
                <a16:creationId xmlns:a16="http://schemas.microsoft.com/office/drawing/2014/main" xmlns="" id="{21522A13-3194-4C0B-80BD-0B73375E3F55}"/>
              </a:ext>
            </a:extLst>
          </p:cNvPr>
          <p:cNvSpPr/>
          <p:nvPr/>
        </p:nvSpPr>
        <p:spPr>
          <a:xfrm rot="10959461">
            <a:off x="6376465" y="3796383"/>
            <a:ext cx="458417" cy="809155"/>
          </a:xfrm>
          <a:prstGeom prst="curved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xmlns="" val="24351076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1500166" y="1428736"/>
            <a:ext cx="5929354" cy="1877437"/>
          </a:xfrm>
          <a:prstGeom prst="rect">
            <a:avLst/>
          </a:prstGeom>
          <a:solidFill>
            <a:srgbClr val="FFFF00"/>
          </a:solidFill>
          <a:ln>
            <a:noFill/>
          </a:ln>
        </p:spPr>
        <p:txBody>
          <a:bodyPr wrap="square">
            <a:spAutoFit/>
          </a:bodyPr>
          <a:lstStyle/>
          <a:p>
            <a:pPr marL="342900" indent="-342900" algn="ctr"/>
            <a:r>
              <a:rPr lang="el-GR" sz="2400" b="1" dirty="0" smtClean="0">
                <a:solidFill>
                  <a:schemeClr val="bg1"/>
                </a:solidFill>
                <a:latin typeface="Arial" pitchFamily="34" charset="0"/>
                <a:ea typeface="Arial Unicode MS" pitchFamily="34" charset="-128"/>
                <a:cs typeface="Arial" pitchFamily="34" charset="0"/>
              </a:rPr>
              <a:t>ΥΠΕΝ</a:t>
            </a:r>
          </a:p>
          <a:p>
            <a:pPr marL="342900" indent="-342900" algn="ctr"/>
            <a:r>
              <a:rPr lang="el-GR" sz="2400" dirty="0" smtClean="0">
                <a:solidFill>
                  <a:schemeClr val="bg1"/>
                </a:solidFill>
              </a:rPr>
              <a:t>Οργανισμός Φυσικού Περιβάλλοντος και Κλιματικής Αλλαγής</a:t>
            </a:r>
          </a:p>
          <a:p>
            <a:pPr marL="342900" indent="-342900" algn="ctr"/>
            <a:r>
              <a:rPr lang="el-GR" sz="2400" b="1" dirty="0" smtClean="0">
                <a:solidFill>
                  <a:schemeClr val="bg1"/>
                </a:solidFill>
                <a:latin typeface="Arial" pitchFamily="34" charset="0"/>
                <a:ea typeface="Arial Unicode MS" pitchFamily="34" charset="-128"/>
                <a:cs typeface="Arial" pitchFamily="34" charset="0"/>
              </a:rPr>
              <a:t>(ΟΦΥΠΕΚΑ  ΝΠΙΔ)</a:t>
            </a:r>
          </a:p>
          <a:p>
            <a:pPr marL="342900" indent="-342900" algn="ctr"/>
            <a:r>
              <a:rPr lang="el-GR" sz="2000" b="1" dirty="0" smtClean="0">
                <a:solidFill>
                  <a:schemeClr val="bg1"/>
                </a:solidFill>
                <a:latin typeface="Arial" pitchFamily="34" charset="0"/>
                <a:ea typeface="Arial Unicode MS" pitchFamily="34" charset="-128"/>
                <a:cs typeface="Arial" pitchFamily="34" charset="0"/>
              </a:rPr>
              <a:t> </a:t>
            </a:r>
            <a:endParaRPr lang="el-GR" sz="2000" b="1" dirty="0">
              <a:solidFill>
                <a:schemeClr val="bg1"/>
              </a:solidFill>
              <a:latin typeface="Arial" pitchFamily="34" charset="0"/>
              <a:ea typeface="Arial Unicode MS" pitchFamily="34" charset="-128"/>
              <a:cs typeface="Arial" pitchFamily="34" charset="0"/>
            </a:endParaRPr>
          </a:p>
        </p:txBody>
      </p:sp>
      <p:sp>
        <p:nvSpPr>
          <p:cNvPr id="19" name="Rectangle 3"/>
          <p:cNvSpPr>
            <a:spLocks noChangeArrowheads="1"/>
          </p:cNvSpPr>
          <p:nvPr/>
        </p:nvSpPr>
        <p:spPr bwMode="auto">
          <a:xfrm>
            <a:off x="2285984" y="3429000"/>
            <a:ext cx="3947197" cy="769441"/>
          </a:xfrm>
          <a:prstGeom prst="rect">
            <a:avLst/>
          </a:prstGeom>
          <a:solidFill>
            <a:srgbClr val="FFFF00"/>
          </a:solidFill>
          <a:ln>
            <a:noFill/>
          </a:ln>
        </p:spPr>
        <p:txBody>
          <a:bodyPr wrap="square">
            <a:spAutoFit/>
          </a:bodyPr>
          <a:lstStyle/>
          <a:p>
            <a:pPr marL="342900" indent="-342900" algn="ctr"/>
            <a:r>
              <a:rPr lang="el-GR" sz="2400" b="1" dirty="0" smtClean="0">
                <a:solidFill>
                  <a:schemeClr val="bg1"/>
                </a:solidFill>
                <a:latin typeface="Arial" pitchFamily="34" charset="0"/>
                <a:ea typeface="Arial Unicode MS" pitchFamily="34" charset="-128"/>
                <a:cs typeface="Arial" pitchFamily="34" charset="0"/>
              </a:rPr>
              <a:t>ΟΦΥΠΕΚΑ</a:t>
            </a:r>
          </a:p>
          <a:p>
            <a:pPr marL="342900" indent="-342900" algn="ctr"/>
            <a:r>
              <a:rPr lang="el-GR" sz="2000" b="1" dirty="0" smtClean="0">
                <a:solidFill>
                  <a:schemeClr val="bg1"/>
                </a:solidFill>
                <a:latin typeface="Arial" pitchFamily="34" charset="0"/>
                <a:ea typeface="Arial Unicode MS" pitchFamily="34" charset="-128"/>
                <a:cs typeface="Arial" pitchFamily="34" charset="0"/>
              </a:rPr>
              <a:t>Ε</a:t>
            </a:r>
            <a:r>
              <a:rPr lang="el-GR" b="1" dirty="0" smtClean="0">
                <a:solidFill>
                  <a:schemeClr val="bg1"/>
                </a:solidFill>
                <a:latin typeface="Arial" pitchFamily="34" charset="0"/>
                <a:ea typeface="Arial Unicode MS" pitchFamily="34" charset="-128"/>
                <a:cs typeface="Arial" pitchFamily="34" charset="0"/>
              </a:rPr>
              <a:t>ΠΙΤΡΟΠΗ</a:t>
            </a:r>
            <a:r>
              <a:rPr lang="el-GR" sz="2000" b="1" dirty="0" smtClean="0">
                <a:solidFill>
                  <a:schemeClr val="bg1"/>
                </a:solidFill>
                <a:latin typeface="Arial" pitchFamily="34" charset="0"/>
                <a:ea typeface="Arial Unicode MS" pitchFamily="34" charset="-128"/>
                <a:cs typeface="Arial" pitchFamily="34" charset="0"/>
              </a:rPr>
              <a:t> </a:t>
            </a:r>
            <a:r>
              <a:rPr lang="el-GR" sz="2000" b="1" dirty="0">
                <a:solidFill>
                  <a:schemeClr val="bg1"/>
                </a:solidFill>
                <a:latin typeface="Arial" pitchFamily="34" charset="0"/>
                <a:ea typeface="Arial Unicode MS" pitchFamily="34" charset="-128"/>
                <a:cs typeface="Arial" pitchFamily="34" charset="0"/>
              </a:rPr>
              <a:t>‘Φ</a:t>
            </a:r>
            <a:r>
              <a:rPr lang="el-GR" b="1" dirty="0">
                <a:solidFill>
                  <a:schemeClr val="bg1"/>
                </a:solidFill>
                <a:latin typeface="Arial" pitchFamily="34" charset="0"/>
                <a:ea typeface="Arial Unicode MS" pitchFamily="34" charset="-128"/>
                <a:cs typeface="Arial" pitchFamily="34" charset="0"/>
              </a:rPr>
              <a:t>ΥΣΗ </a:t>
            </a:r>
            <a:r>
              <a:rPr lang="el-GR" sz="2000" b="1" dirty="0">
                <a:solidFill>
                  <a:schemeClr val="bg1"/>
                </a:solidFill>
                <a:latin typeface="Arial" pitchFamily="34" charset="0"/>
                <a:ea typeface="Arial Unicode MS" pitchFamily="34" charset="-128"/>
                <a:cs typeface="Arial" pitchFamily="34" charset="0"/>
              </a:rPr>
              <a:t>2000</a:t>
            </a:r>
            <a:r>
              <a:rPr lang="el-GR" sz="2000" b="1" dirty="0" smtClean="0">
                <a:solidFill>
                  <a:schemeClr val="bg1"/>
                </a:solidFill>
                <a:latin typeface="Arial" pitchFamily="34" charset="0"/>
                <a:ea typeface="Arial Unicode MS" pitchFamily="34" charset="-128"/>
                <a:cs typeface="Arial" pitchFamily="34" charset="0"/>
              </a:rPr>
              <a:t>’</a:t>
            </a:r>
            <a:endParaRPr lang="el-GR" sz="2000" b="1" dirty="0">
              <a:solidFill>
                <a:schemeClr val="bg1"/>
              </a:solidFill>
              <a:latin typeface="Arial" pitchFamily="34" charset="0"/>
              <a:ea typeface="Arial Unicode MS" pitchFamily="34" charset="-128"/>
              <a:cs typeface="Arial" pitchFamily="34" charset="0"/>
            </a:endParaRPr>
          </a:p>
        </p:txBody>
      </p:sp>
      <p:sp>
        <p:nvSpPr>
          <p:cNvPr id="27" name="35 - Ορθογώνιο"/>
          <p:cNvSpPr/>
          <p:nvPr/>
        </p:nvSpPr>
        <p:spPr>
          <a:xfrm>
            <a:off x="214282" y="571480"/>
            <a:ext cx="8671303" cy="677108"/>
          </a:xfrm>
          <a:prstGeom prst="rect">
            <a:avLst/>
          </a:prstGeom>
          <a:solidFill>
            <a:srgbClr val="FFFF00"/>
          </a:solidFill>
        </p:spPr>
        <p:txBody>
          <a:bodyPr wrap="square">
            <a:spAutoFit/>
          </a:bodyPr>
          <a:lstStyle/>
          <a:p>
            <a:pPr algn="ctr"/>
            <a:r>
              <a:rPr lang="el-GR" sz="2000" b="1" dirty="0">
                <a:solidFill>
                  <a:schemeClr val="bg1"/>
                </a:solidFill>
                <a:latin typeface="Arial" pitchFamily="34" charset="0"/>
                <a:ea typeface="Arial Unicode MS" pitchFamily="34" charset="-128"/>
                <a:cs typeface="Arial" pitchFamily="34" charset="0"/>
              </a:rPr>
              <a:t>   </a:t>
            </a:r>
            <a:r>
              <a:rPr lang="el-GR" sz="2000" b="1" dirty="0" smtClean="0">
                <a:solidFill>
                  <a:schemeClr val="bg1"/>
                </a:solidFill>
                <a:latin typeface="Arial" pitchFamily="34" charset="0"/>
                <a:ea typeface="Arial Unicode MS" pitchFamily="34" charset="-128"/>
                <a:cs typeface="Arial" pitchFamily="34" charset="0"/>
              </a:rPr>
              <a:t> </a:t>
            </a:r>
            <a:r>
              <a:rPr lang="el-GR" sz="2000" b="1" dirty="0">
                <a:solidFill>
                  <a:schemeClr val="bg1"/>
                </a:solidFill>
                <a:latin typeface="Arial" pitchFamily="34" charset="0"/>
                <a:ea typeface="Arial Unicode MS" pitchFamily="34" charset="-128"/>
                <a:cs typeface="Arial" pitchFamily="34" charset="0"/>
              </a:rPr>
              <a:t>Δ</a:t>
            </a:r>
            <a:r>
              <a:rPr lang="el-GR" b="1" dirty="0">
                <a:solidFill>
                  <a:schemeClr val="bg1"/>
                </a:solidFill>
                <a:latin typeface="Arial" pitchFamily="34" charset="0"/>
                <a:ea typeface="Arial Unicode MS" pitchFamily="34" charset="-128"/>
                <a:cs typeface="Arial" pitchFamily="34" charset="0"/>
              </a:rPr>
              <a:t>ΙΑΡΘΡΩΣΗ</a:t>
            </a:r>
            <a:r>
              <a:rPr lang="el-GR" sz="2000" b="1" dirty="0">
                <a:solidFill>
                  <a:schemeClr val="bg1"/>
                </a:solidFill>
                <a:latin typeface="Arial" pitchFamily="34" charset="0"/>
                <a:ea typeface="Arial Unicode MS" pitchFamily="34" charset="-128"/>
                <a:cs typeface="Arial" pitchFamily="34" charset="0"/>
              </a:rPr>
              <a:t> Ε</a:t>
            </a:r>
            <a:r>
              <a:rPr lang="el-GR" b="1" dirty="0">
                <a:solidFill>
                  <a:schemeClr val="bg1"/>
                </a:solidFill>
                <a:latin typeface="Arial" pitchFamily="34" charset="0"/>
                <a:ea typeface="Arial Unicode MS" pitchFamily="34" charset="-128"/>
                <a:cs typeface="Arial" pitchFamily="34" charset="0"/>
              </a:rPr>
              <a:t>ΘΝΙΚΟΥ</a:t>
            </a:r>
            <a:r>
              <a:rPr lang="el-GR" sz="2000" b="1" dirty="0">
                <a:solidFill>
                  <a:schemeClr val="bg1"/>
                </a:solidFill>
                <a:latin typeface="Arial" pitchFamily="34" charset="0"/>
                <a:ea typeface="Arial Unicode MS" pitchFamily="34" charset="-128"/>
                <a:cs typeface="Arial" pitchFamily="34" charset="0"/>
              </a:rPr>
              <a:t> Σ</a:t>
            </a:r>
            <a:r>
              <a:rPr lang="el-GR" b="1" dirty="0">
                <a:solidFill>
                  <a:schemeClr val="bg1"/>
                </a:solidFill>
                <a:latin typeface="Arial" pitchFamily="34" charset="0"/>
                <a:ea typeface="Arial Unicode MS" pitchFamily="34" charset="-128"/>
                <a:cs typeface="Arial" pitchFamily="34" charset="0"/>
              </a:rPr>
              <a:t>ΥΣΤΗΜΑΤΟΣ</a:t>
            </a:r>
            <a:r>
              <a:rPr lang="en-US" b="1" dirty="0">
                <a:solidFill>
                  <a:schemeClr val="bg1"/>
                </a:solidFill>
                <a:latin typeface="Arial" pitchFamily="34" charset="0"/>
                <a:ea typeface="Arial Unicode MS" pitchFamily="34" charset="-128"/>
                <a:cs typeface="Arial" pitchFamily="34" charset="0"/>
              </a:rPr>
              <a:t> </a:t>
            </a:r>
            <a:r>
              <a:rPr lang="el-GR" sz="2000" b="1" dirty="0">
                <a:solidFill>
                  <a:schemeClr val="bg1"/>
                </a:solidFill>
                <a:latin typeface="Arial" pitchFamily="34" charset="0"/>
                <a:ea typeface="Arial Unicode MS" pitchFamily="34" charset="-128"/>
                <a:cs typeface="Arial" pitchFamily="34" charset="0"/>
              </a:rPr>
              <a:t>Π</a:t>
            </a:r>
            <a:r>
              <a:rPr lang="el-GR" b="1" dirty="0">
                <a:solidFill>
                  <a:schemeClr val="bg1"/>
                </a:solidFill>
                <a:latin typeface="Arial" pitchFamily="34" charset="0"/>
                <a:ea typeface="Arial Unicode MS" pitchFamily="34" charset="-128"/>
                <a:cs typeface="Arial" pitchFamily="34" charset="0"/>
              </a:rPr>
              <a:t>ΡΟΣΤΑΤΕΥΟΜΕΝΩΝ </a:t>
            </a:r>
            <a:r>
              <a:rPr lang="el-GR" sz="2000" b="1" dirty="0" smtClean="0">
                <a:solidFill>
                  <a:schemeClr val="bg1"/>
                </a:solidFill>
                <a:latin typeface="Arial" pitchFamily="34" charset="0"/>
                <a:ea typeface="Arial Unicode MS" pitchFamily="34" charset="-128"/>
                <a:cs typeface="Arial" pitchFamily="34" charset="0"/>
              </a:rPr>
              <a:t>Π</a:t>
            </a:r>
            <a:r>
              <a:rPr lang="el-GR" b="1" dirty="0" smtClean="0">
                <a:solidFill>
                  <a:schemeClr val="bg1"/>
                </a:solidFill>
                <a:latin typeface="Arial" pitchFamily="34" charset="0"/>
                <a:ea typeface="Arial Unicode MS" pitchFamily="34" charset="-128"/>
                <a:cs typeface="Arial" pitchFamily="34" charset="0"/>
              </a:rPr>
              <a:t>ΕΡΙΟΧΩΝ</a:t>
            </a:r>
          </a:p>
          <a:p>
            <a:pPr algn="ctr"/>
            <a:r>
              <a:rPr lang="el-GR" b="1" dirty="0" smtClean="0">
                <a:solidFill>
                  <a:schemeClr val="bg1"/>
                </a:solidFill>
                <a:latin typeface="Arial" pitchFamily="34" charset="0"/>
                <a:ea typeface="Arial Unicode MS" pitchFamily="34" charset="-128"/>
                <a:cs typeface="Arial" pitchFamily="34" charset="0"/>
              </a:rPr>
              <a:t>ΜΕΤΑ ΤΗΝ ΠΛΗΡΗ ΕΦΑΡΜΟΓΗ ΤΟΥ Ν.4685/2020 </a:t>
            </a:r>
            <a:endParaRPr lang="el-GR" dirty="0">
              <a:solidFill>
                <a:schemeClr val="bg1"/>
              </a:solidFill>
            </a:endParaRPr>
          </a:p>
        </p:txBody>
      </p:sp>
      <p:sp>
        <p:nvSpPr>
          <p:cNvPr id="32" name="Title 1">
            <a:extLst>
              <a:ext uri="{FF2B5EF4-FFF2-40B4-BE49-F238E27FC236}">
                <a16:creationId xmlns:a16="http://schemas.microsoft.com/office/drawing/2014/main" xmlns="" id="{F32AF417-A4B8-43C2-B9C4-91411407C200}"/>
              </a:ext>
            </a:extLst>
          </p:cNvPr>
          <p:cNvSpPr txBox="1">
            <a:spLocks/>
          </p:cNvSpPr>
          <p:nvPr/>
        </p:nvSpPr>
        <p:spPr>
          <a:xfrm>
            <a:off x="63701" y="468183"/>
            <a:ext cx="9144000" cy="45719"/>
          </a:xfrm>
          <a:prstGeom prst="rect">
            <a:avLst/>
          </a:prstGeom>
          <a:solidFill>
            <a:srgbClr val="0070C0"/>
          </a:solidFill>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b"/>
          <a:lstStyle/>
          <a:p>
            <a:pPr algn="ctr" fontAlgn="auto">
              <a:spcAft>
                <a:spcPts val="0"/>
              </a:spcAft>
              <a:buClr>
                <a:schemeClr val="tx1">
                  <a:lumMod val="75000"/>
                  <a:lumOff val="25000"/>
                </a:schemeClr>
              </a:buClr>
              <a:defRPr/>
            </a:pPr>
            <a:endParaRPr lang="en-US" sz="2400" b="1" dirty="0">
              <a:ln w="13500">
                <a:solidFill>
                  <a:schemeClr val="accent1">
                    <a:shade val="2500"/>
                    <a:alpha val="6500"/>
                  </a:schemeClr>
                </a:solidFill>
                <a:prstDash val="solid"/>
              </a:ln>
              <a:solidFill>
                <a:schemeClr val="bg1"/>
              </a:solidFill>
              <a:effectLst>
                <a:outerShdw blurRad="38100" dist="38100" dir="2700000" algn="tl">
                  <a:srgbClr val="000000">
                    <a:alpha val="43137"/>
                  </a:srgbClr>
                </a:outerShdw>
              </a:effectLst>
              <a:ea typeface="+mj-ea"/>
              <a:cs typeface="Segoe UI" pitchFamily="34" charset="0"/>
            </a:endParaRPr>
          </a:p>
        </p:txBody>
      </p:sp>
      <p:sp>
        <p:nvSpPr>
          <p:cNvPr id="2" name="Arrow: Curved Right 1">
            <a:extLst>
              <a:ext uri="{FF2B5EF4-FFF2-40B4-BE49-F238E27FC236}">
                <a16:creationId xmlns:a16="http://schemas.microsoft.com/office/drawing/2014/main" xmlns="" id="{DC0AE491-8AEE-48CA-A9D0-0DE92F1AFC91}"/>
              </a:ext>
            </a:extLst>
          </p:cNvPr>
          <p:cNvSpPr/>
          <p:nvPr/>
        </p:nvSpPr>
        <p:spPr>
          <a:xfrm>
            <a:off x="1000100" y="2786058"/>
            <a:ext cx="458417" cy="1571636"/>
          </a:xfrm>
          <a:prstGeom prst="curved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Rectangle 3">
            <a:extLst>
              <a:ext uri="{FF2B5EF4-FFF2-40B4-BE49-F238E27FC236}">
                <a16:creationId xmlns:a16="http://schemas.microsoft.com/office/drawing/2014/main" xmlns="" id="{B2B1A3D0-5775-4FAF-BBD0-54B7AA0650B2}"/>
              </a:ext>
            </a:extLst>
          </p:cNvPr>
          <p:cNvSpPr>
            <a:spLocks noChangeArrowheads="1"/>
          </p:cNvSpPr>
          <p:nvPr/>
        </p:nvSpPr>
        <p:spPr bwMode="auto">
          <a:xfrm>
            <a:off x="571472" y="4357694"/>
            <a:ext cx="7786742" cy="1569660"/>
          </a:xfrm>
          <a:prstGeom prst="rect">
            <a:avLst/>
          </a:prstGeom>
          <a:solidFill>
            <a:srgbClr val="FFFF00"/>
          </a:solidFill>
          <a:ln>
            <a:noFill/>
          </a:ln>
        </p:spPr>
        <p:txBody>
          <a:bodyPr wrap="square">
            <a:spAutoFit/>
          </a:bodyPr>
          <a:lstStyle/>
          <a:p>
            <a:pPr marL="342900" indent="-342900" algn="ctr"/>
            <a:r>
              <a:rPr lang="el-GR" sz="2400" b="1" dirty="0" smtClean="0">
                <a:solidFill>
                  <a:schemeClr val="bg1"/>
                </a:solidFill>
                <a:latin typeface="Arial" pitchFamily="34" charset="0"/>
                <a:ea typeface="Arial Unicode MS" pitchFamily="34" charset="-128"/>
                <a:cs typeface="Arial" pitchFamily="34" charset="0"/>
              </a:rPr>
              <a:t>ΟΦΥΠΕΚΑ</a:t>
            </a:r>
          </a:p>
          <a:p>
            <a:pPr marL="342900" indent="-342900"/>
            <a:r>
              <a:rPr lang="el-GR" sz="2400" b="1" dirty="0" smtClean="0">
                <a:solidFill>
                  <a:schemeClr val="bg1"/>
                </a:solidFill>
                <a:latin typeface="Arial" pitchFamily="34" charset="0"/>
                <a:ea typeface="Arial Unicode MS" pitchFamily="34" charset="-128"/>
                <a:cs typeface="Arial" pitchFamily="34" charset="0"/>
              </a:rPr>
              <a:t> 2   </a:t>
            </a:r>
            <a:r>
              <a:rPr lang="el-GR" sz="2400" dirty="0" smtClean="0">
                <a:solidFill>
                  <a:schemeClr val="bg1"/>
                </a:solidFill>
              </a:rPr>
              <a:t>Δ/</a:t>
            </a:r>
            <a:r>
              <a:rPr lang="el-GR" sz="2400" dirty="0" err="1" smtClean="0">
                <a:solidFill>
                  <a:schemeClr val="bg1"/>
                </a:solidFill>
              </a:rPr>
              <a:t>νσεις</a:t>
            </a:r>
            <a:r>
              <a:rPr lang="el-GR" sz="2400" dirty="0" smtClean="0">
                <a:solidFill>
                  <a:schemeClr val="bg1"/>
                </a:solidFill>
              </a:rPr>
              <a:t> Διαχείρισης Προστατευόμενων Περιοχών </a:t>
            </a:r>
            <a:endParaRPr lang="el-GR" sz="2400" b="1" dirty="0" smtClean="0">
              <a:solidFill>
                <a:schemeClr val="bg1"/>
              </a:solidFill>
              <a:latin typeface="Arial" pitchFamily="34" charset="0"/>
              <a:ea typeface="Arial Unicode MS" pitchFamily="34" charset="-128"/>
              <a:cs typeface="Arial" pitchFamily="34" charset="0"/>
            </a:endParaRPr>
          </a:p>
          <a:p>
            <a:pPr marL="342900" indent="-342900"/>
            <a:r>
              <a:rPr lang="el-GR" sz="2400" b="1" dirty="0" smtClean="0">
                <a:solidFill>
                  <a:schemeClr val="bg1"/>
                </a:solidFill>
                <a:latin typeface="Arial" pitchFamily="34" charset="0"/>
                <a:ea typeface="Arial Unicode MS" pitchFamily="34" charset="-128"/>
                <a:cs typeface="Arial" pitchFamily="34" charset="0"/>
              </a:rPr>
              <a:t>24  </a:t>
            </a:r>
            <a:r>
              <a:rPr lang="el-GR" sz="2400" dirty="0" smtClean="0">
                <a:solidFill>
                  <a:schemeClr val="bg1"/>
                </a:solidFill>
              </a:rPr>
              <a:t>Μονάδες Διαχείρισης Προστατευόμενων Περιοχών</a:t>
            </a:r>
          </a:p>
          <a:p>
            <a:pPr marL="342900" indent="-342900"/>
            <a:r>
              <a:rPr lang="el-GR" sz="2400" dirty="0" smtClean="0">
                <a:solidFill>
                  <a:schemeClr val="bg1"/>
                </a:solidFill>
              </a:rPr>
              <a:t>       σε επίπεδο Τμήματος !!!!!!! </a:t>
            </a:r>
            <a:endParaRPr lang="el-GR" sz="2400" dirty="0">
              <a:solidFill>
                <a:schemeClr val="bg1"/>
              </a:solidFill>
            </a:endParaRPr>
          </a:p>
        </p:txBody>
      </p:sp>
    </p:spTree>
    <p:extLst>
      <p:ext uri="{BB962C8B-B14F-4D97-AF65-F5344CB8AC3E}">
        <p14:creationId xmlns:p14="http://schemas.microsoft.com/office/powerpoint/2010/main" xmlns="" val="24351076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rxeia\Documents\ΦΔΠΠ\ΧΑΡΤΗΣ ΔΜΠΠΚΜ_001.png"/>
          <p:cNvPicPr>
            <a:picLocks noChangeAspect="1" noChangeArrowheads="1"/>
          </p:cNvPicPr>
          <p:nvPr/>
        </p:nvPicPr>
        <p:blipFill>
          <a:blip r:embed="rId3"/>
          <a:srcRect/>
          <a:stretch>
            <a:fillRect/>
          </a:stretch>
        </p:blipFill>
        <p:spPr bwMode="auto">
          <a:xfrm>
            <a:off x="0" y="642918"/>
            <a:ext cx="9144000" cy="6215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2 - TextBox"/>
          <p:cNvSpPr txBox="1"/>
          <p:nvPr/>
        </p:nvSpPr>
        <p:spPr>
          <a:xfrm>
            <a:off x="0" y="214290"/>
            <a:ext cx="8286776" cy="461665"/>
          </a:xfrm>
          <a:prstGeom prst="rect">
            <a:avLst/>
          </a:prstGeom>
          <a:noFill/>
        </p:spPr>
        <p:txBody>
          <a:bodyPr wrap="square" rtlCol="0">
            <a:spAutoFit/>
          </a:bodyPr>
          <a:lstStyle/>
          <a:p>
            <a:pPr algn="ctr"/>
            <a:r>
              <a:rPr lang="el-GR" sz="2400" dirty="0" smtClean="0"/>
              <a:t>ΜΔΠΠ ΚΕΝΤΡΙΚΗΣ ΜΑΚΕΔΟΝΙΑΣ</a:t>
            </a:r>
            <a:endParaRPr lang="el-GR" sz="2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66973"/>
            <a:ext cx="8643966" cy="6740307"/>
          </a:xfrm>
          <a:prstGeom prst="rect">
            <a:avLst/>
          </a:prstGeom>
        </p:spPr>
        <p:txBody>
          <a:bodyPr wrap="square">
            <a:spAutoFit/>
          </a:bodyPr>
          <a:lstStyle/>
          <a:p>
            <a:endParaRPr lang="el-GR" sz="2400" dirty="0" smtClean="0"/>
          </a:p>
          <a:p>
            <a:r>
              <a:rPr lang="el-GR" sz="2400" dirty="0" smtClean="0"/>
              <a:t>Στην ΠΚΜ καταργεί τους τρεις (3) Φορείς Διαχείρισης </a:t>
            </a:r>
          </a:p>
          <a:p>
            <a:pPr lvl="0"/>
            <a:r>
              <a:rPr lang="el-GR" sz="2400" dirty="0" smtClean="0"/>
              <a:t> </a:t>
            </a:r>
            <a:r>
              <a:rPr lang="el-GR" sz="2400" dirty="0" err="1" smtClean="0"/>
              <a:t>Κερκίνης</a:t>
            </a:r>
            <a:r>
              <a:rPr lang="el-GR" sz="2400" dirty="0" smtClean="0"/>
              <a:t>, Κορώνειας Βόλβης Χαλκιδικής, Θερμαϊκού Κόλπου</a:t>
            </a:r>
          </a:p>
          <a:p>
            <a:pPr>
              <a:buFont typeface="Wingdings" pitchFamily="2" charset="2"/>
              <a:buChar char="§"/>
            </a:pPr>
            <a:r>
              <a:rPr lang="el-GR" sz="2400" dirty="0" smtClean="0"/>
              <a:t>Δημιουργεί μια </a:t>
            </a:r>
            <a:r>
              <a:rPr lang="el-GR" sz="2000" dirty="0" smtClean="0"/>
              <a:t>ΜΟΝΑΔΑ ΔΙΑΧΕΙΡΙΣΗΣ ΠΡΟΣΤΑΤΕΥΟΜΕΝΩΝ ΠΕΡΙΟΧΩΝ ΚΕΝΤΡΙΚΗΣ ΜΑΚΕΔΟΝΙΑΣ  </a:t>
            </a:r>
            <a:r>
              <a:rPr lang="el-GR" sz="2400" dirty="0" smtClean="0"/>
              <a:t>με έδρα τον Λαγκαδά και παραρτήματα στην  </a:t>
            </a:r>
            <a:r>
              <a:rPr lang="el-GR" sz="2400" dirty="0" err="1" smtClean="0"/>
              <a:t>Κερκίνη</a:t>
            </a:r>
            <a:r>
              <a:rPr lang="el-GR" sz="2400" dirty="0" smtClean="0"/>
              <a:t> και την Χαλάστρα.</a:t>
            </a:r>
          </a:p>
          <a:p>
            <a:pPr>
              <a:buFont typeface="Wingdings" pitchFamily="2" charset="2"/>
              <a:buChar char="§"/>
            </a:pPr>
            <a:endParaRPr lang="el-GR" sz="2400" dirty="0" smtClean="0"/>
          </a:p>
          <a:p>
            <a:pPr lvl="0">
              <a:buFont typeface="Wingdings" pitchFamily="2" charset="2"/>
              <a:buChar char="§"/>
            </a:pPr>
            <a:r>
              <a:rPr lang="el-GR" sz="2400" dirty="0" smtClean="0"/>
              <a:t>Θερμαϊκός (χωρίς τον Θ. Κ  δεν είναι </a:t>
            </a:r>
            <a:r>
              <a:rPr lang="el-GR" sz="2400" dirty="0" err="1" smtClean="0"/>
              <a:t>natura</a:t>
            </a:r>
            <a:r>
              <a:rPr lang="el-GR" sz="2400" dirty="0" smtClean="0"/>
              <a:t>): 73.032 εκτάρια , </a:t>
            </a:r>
            <a:r>
              <a:rPr lang="el-GR" sz="2400" b="1" dirty="0" smtClean="0"/>
              <a:t>15 </a:t>
            </a:r>
            <a:r>
              <a:rPr lang="en-US" sz="2400" b="1" dirty="0" smtClean="0"/>
              <a:t>GR </a:t>
            </a:r>
            <a:r>
              <a:rPr lang="el-GR" sz="2400" b="1" dirty="0" smtClean="0"/>
              <a:t>περιοχές</a:t>
            </a:r>
          </a:p>
          <a:p>
            <a:pPr lvl="0">
              <a:buFont typeface="Wingdings" pitchFamily="2" charset="2"/>
              <a:buChar char="§"/>
            </a:pPr>
            <a:r>
              <a:rPr lang="el-GR" sz="2400" dirty="0" smtClean="0"/>
              <a:t>Κορώνεια: 256.568 εκτάρια ,</a:t>
            </a:r>
            <a:r>
              <a:rPr lang="el-GR" sz="2400" b="1" dirty="0" smtClean="0"/>
              <a:t>12 </a:t>
            </a:r>
            <a:r>
              <a:rPr lang="en-US" sz="2400" b="1" dirty="0" smtClean="0"/>
              <a:t>GR </a:t>
            </a:r>
            <a:r>
              <a:rPr lang="el-GR" sz="2400" b="1" dirty="0" smtClean="0"/>
              <a:t>περιοχές</a:t>
            </a:r>
          </a:p>
          <a:p>
            <a:pPr>
              <a:buFont typeface="Wingdings" pitchFamily="2" charset="2"/>
              <a:buChar char="§"/>
            </a:pPr>
            <a:r>
              <a:rPr lang="el-GR" sz="2400" dirty="0" err="1" smtClean="0"/>
              <a:t>Κερκίνη</a:t>
            </a:r>
            <a:r>
              <a:rPr lang="el-GR" sz="2400" dirty="0" smtClean="0"/>
              <a:t>: 157.720 εκτάρια </a:t>
            </a:r>
            <a:r>
              <a:rPr lang="en-US" sz="2400" dirty="0" smtClean="0"/>
              <a:t>, </a:t>
            </a:r>
            <a:r>
              <a:rPr lang="en-US" sz="2400" b="1" dirty="0" smtClean="0"/>
              <a:t>13 GR </a:t>
            </a:r>
            <a:r>
              <a:rPr lang="el-GR" sz="2400" b="1" dirty="0" smtClean="0"/>
              <a:t>περιοχές</a:t>
            </a:r>
          </a:p>
          <a:p>
            <a:pPr lvl="0">
              <a:buFont typeface="Arial" pitchFamily="34" charset="0"/>
              <a:buChar char="•"/>
            </a:pPr>
            <a:endParaRPr lang="el-GR" sz="2400" b="1" dirty="0" smtClean="0"/>
          </a:p>
          <a:p>
            <a:pPr lvl="0">
              <a:buFont typeface="Arial" pitchFamily="34" charset="0"/>
              <a:buChar char="•"/>
            </a:pPr>
            <a:r>
              <a:rPr lang="el-GR" sz="2400" b="1" dirty="0" err="1" smtClean="0"/>
              <a:t>Δυσκολιες</a:t>
            </a:r>
            <a:r>
              <a:rPr lang="el-GR" sz="2400" b="1" dirty="0" smtClean="0"/>
              <a:t> </a:t>
            </a:r>
          </a:p>
          <a:p>
            <a:pPr lvl="0"/>
            <a:r>
              <a:rPr lang="el-GR" sz="2400" dirty="0" smtClean="0"/>
              <a:t>Δεν είναι μόνον η έκταση των περιοχών, είναι και η προσβασιμότητα (δρόμοι-θαλάσσιοι χώροι κτλ.)</a:t>
            </a:r>
            <a:r>
              <a:rPr lang="en-US" sz="2400" dirty="0" smtClean="0"/>
              <a:t>,</a:t>
            </a:r>
            <a:r>
              <a:rPr lang="el-GR" sz="2400" dirty="0" smtClean="0"/>
              <a:t>όπως και οι πιέσεις</a:t>
            </a:r>
            <a:r>
              <a:rPr lang="en-US" sz="2400" dirty="0" smtClean="0"/>
              <a:t> </a:t>
            </a:r>
            <a:r>
              <a:rPr lang="el-GR" sz="2400" dirty="0" smtClean="0"/>
              <a:t>:η </a:t>
            </a:r>
            <a:r>
              <a:rPr lang="el-GR" sz="2400" dirty="0" err="1" smtClean="0"/>
              <a:t>Κερκίνη</a:t>
            </a:r>
            <a:r>
              <a:rPr lang="el-GR" sz="2400" dirty="0" smtClean="0"/>
              <a:t> μπορεί να διαθέτει μεγαλύτερη έκταση όμως δεν δέχεται τις πιέσεις ούτε τις γνωμοδοτήσεις που έχει ο Θερμαϊκός και η Κορώνεια.</a:t>
            </a:r>
            <a:endParaRPr lang="el-GR" sz="2400" b="1"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85728"/>
            <a:ext cx="9144000" cy="790976"/>
          </a:xfrm>
        </p:spPr>
        <p:txBody>
          <a:bodyPr/>
          <a:lstStyle/>
          <a:p>
            <a:r>
              <a:rPr lang="el-GR" sz="4400" dirty="0" smtClean="0"/>
              <a:t>  ΑΡΜΟΔΙΟΤΗΤΕΣ </a:t>
            </a:r>
            <a:r>
              <a:rPr lang="el-GR" sz="4400" dirty="0" smtClean="0"/>
              <a:t>ΔΡΑΣΕΙΣ </a:t>
            </a:r>
            <a:r>
              <a:rPr lang="el-GR" sz="4400" dirty="0" smtClean="0"/>
              <a:t>ΤΟΥ ΦΟΡΕΑ</a:t>
            </a:r>
            <a:endParaRPr lang="el-GR" sz="4400" dirty="0"/>
          </a:p>
        </p:txBody>
      </p:sp>
      <p:sp>
        <p:nvSpPr>
          <p:cNvPr id="4" name="Rectangle 5"/>
          <p:cNvSpPr>
            <a:spLocks noGrp="1" noChangeArrowheads="1"/>
          </p:cNvSpPr>
          <p:nvPr>
            <p:ph type="body" idx="1"/>
          </p:nvPr>
        </p:nvSpPr>
        <p:spPr bwMode="auto">
          <a:xfrm>
            <a:off x="0" y="1214422"/>
            <a:ext cx="8786842" cy="44627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Wingdings" panose="05000000000000000000" pitchFamily="2" charset="2"/>
              <a:buChar char="ü"/>
            </a:pPr>
            <a:r>
              <a:rPr lang="el-GR" sz="2000" b="1" dirty="0" smtClean="0">
                <a:solidFill>
                  <a:schemeClr val="bg1"/>
                </a:solidFill>
              </a:rPr>
              <a:t>Προστασία </a:t>
            </a:r>
            <a:r>
              <a:rPr lang="el-GR" sz="2000" b="1" dirty="0" smtClean="0">
                <a:solidFill>
                  <a:schemeClr val="bg1"/>
                </a:solidFill>
              </a:rPr>
              <a:t>Εποπτεία  των περιοχών του </a:t>
            </a:r>
            <a:r>
              <a:rPr lang="el-GR" sz="2000" b="1" dirty="0" smtClean="0">
                <a:solidFill>
                  <a:schemeClr val="bg1"/>
                </a:solidFill>
              </a:rPr>
              <a:t>και Έλεγχος δραστηριοτήτων </a:t>
            </a:r>
            <a:endParaRPr lang="el-GR" sz="2000" b="1" dirty="0" smtClean="0">
              <a:solidFill>
                <a:schemeClr val="bg1"/>
              </a:solidFill>
            </a:endParaRPr>
          </a:p>
          <a:p>
            <a:pPr marL="342900" indent="-342900" algn="just">
              <a:buFont typeface="Wingdings" panose="05000000000000000000" pitchFamily="2" charset="2"/>
              <a:buChar char="ü"/>
            </a:pPr>
            <a:r>
              <a:rPr lang="el-GR" sz="2000" b="1" dirty="0" err="1" smtClean="0">
                <a:solidFill>
                  <a:schemeClr val="bg1"/>
                </a:solidFill>
              </a:rPr>
              <a:t>Βιο</a:t>
            </a:r>
            <a:r>
              <a:rPr lang="el-GR" sz="2000" b="1" dirty="0" smtClean="0">
                <a:solidFill>
                  <a:schemeClr val="bg1"/>
                </a:solidFill>
              </a:rPr>
              <a:t>-παρακολούθηση</a:t>
            </a:r>
            <a:r>
              <a:rPr lang="el-GR" sz="2000" dirty="0" smtClean="0">
                <a:solidFill>
                  <a:schemeClr val="bg1"/>
                </a:solidFill>
              </a:rPr>
              <a:t> Ειδών και </a:t>
            </a:r>
            <a:r>
              <a:rPr lang="el-GR" sz="2000" dirty="0" err="1" smtClean="0">
                <a:solidFill>
                  <a:schemeClr val="bg1"/>
                </a:solidFill>
              </a:rPr>
              <a:t>Οικοτόπων</a:t>
            </a:r>
            <a:r>
              <a:rPr lang="el-GR" sz="2000" dirty="0" smtClean="0">
                <a:solidFill>
                  <a:schemeClr val="bg1"/>
                </a:solidFill>
              </a:rPr>
              <a:t> (</a:t>
            </a:r>
            <a:r>
              <a:rPr lang="en-US" sz="2000" b="1" dirty="0" smtClean="0">
                <a:solidFill>
                  <a:schemeClr val="bg1"/>
                </a:solidFill>
              </a:rPr>
              <a:t>Monitoring</a:t>
            </a:r>
            <a:r>
              <a:rPr lang="en-US" sz="2000" dirty="0" smtClean="0">
                <a:solidFill>
                  <a:schemeClr val="bg1"/>
                </a:solidFill>
              </a:rPr>
              <a:t>)</a:t>
            </a:r>
            <a:r>
              <a:rPr lang="el-GR" sz="2000" dirty="0" smtClean="0">
                <a:solidFill>
                  <a:schemeClr val="bg1"/>
                </a:solidFill>
              </a:rPr>
              <a:t> </a:t>
            </a:r>
          </a:p>
          <a:p>
            <a:pPr marL="342900" indent="-342900" algn="just">
              <a:buFont typeface="Wingdings" panose="05000000000000000000" pitchFamily="2" charset="2"/>
              <a:buChar char="ü"/>
            </a:pPr>
            <a:r>
              <a:rPr lang="el-GR" sz="2000" b="1" dirty="0" smtClean="0">
                <a:solidFill>
                  <a:schemeClr val="bg1"/>
                </a:solidFill>
              </a:rPr>
              <a:t>Ενημέρωση και ευαισθητοποίηση Κοινού </a:t>
            </a:r>
            <a:r>
              <a:rPr lang="el-GR" sz="2000" dirty="0" smtClean="0">
                <a:solidFill>
                  <a:schemeClr val="bg1"/>
                </a:solidFill>
              </a:rPr>
              <a:t>στις Τοπικές Κοινωνίες και τους Επισκέπτες και </a:t>
            </a:r>
            <a:r>
              <a:rPr lang="el-GR" sz="2000" b="1" dirty="0" smtClean="0">
                <a:solidFill>
                  <a:schemeClr val="bg1"/>
                </a:solidFill>
              </a:rPr>
              <a:t>Περιβαλλοντική Εκπαίδευση</a:t>
            </a:r>
          </a:p>
          <a:p>
            <a:pPr marL="342900" indent="-342900" algn="just">
              <a:buFont typeface="Wingdings" panose="05000000000000000000" pitchFamily="2" charset="2"/>
              <a:buChar char="ü"/>
            </a:pPr>
            <a:r>
              <a:rPr lang="el-GR" sz="2000" b="1" dirty="0" smtClean="0">
                <a:solidFill>
                  <a:schemeClr val="bg1"/>
                </a:solidFill>
              </a:rPr>
              <a:t>Γνωμοδοτήσεις επί δράσεων </a:t>
            </a:r>
            <a:r>
              <a:rPr lang="el-GR" sz="2000" dirty="0" smtClean="0">
                <a:solidFill>
                  <a:schemeClr val="bg1"/>
                </a:solidFill>
              </a:rPr>
              <a:t>από μέρους του Δημόσιου και Ιδιωτικού Τομέα στα όρια δικαιοδοσίας τους  </a:t>
            </a:r>
          </a:p>
          <a:p>
            <a:pPr marL="342900" indent="-342900" algn="just">
              <a:buFont typeface="Wingdings" panose="05000000000000000000" pitchFamily="2" charset="2"/>
              <a:buChar char="ü"/>
            </a:pPr>
            <a:r>
              <a:rPr lang="el-GR" sz="2000" dirty="0" smtClean="0">
                <a:solidFill>
                  <a:schemeClr val="bg1"/>
                </a:solidFill>
              </a:rPr>
              <a:t>Εκπόνηση Εθνικών, Ευρωπαϊκών και Διεθνών </a:t>
            </a:r>
            <a:r>
              <a:rPr lang="el-GR" sz="2000" b="1" dirty="0" smtClean="0">
                <a:solidFill>
                  <a:schemeClr val="bg1"/>
                </a:solidFill>
              </a:rPr>
              <a:t>Προγραμμάτων</a:t>
            </a:r>
          </a:p>
          <a:p>
            <a:pPr marL="342900" indent="-342900" algn="just">
              <a:buFont typeface="Wingdings" panose="05000000000000000000" pitchFamily="2" charset="2"/>
              <a:buChar char="ü"/>
            </a:pPr>
            <a:r>
              <a:rPr lang="el-GR" sz="2000" b="1" dirty="0" smtClean="0">
                <a:solidFill>
                  <a:schemeClr val="bg1"/>
                </a:solidFill>
              </a:rPr>
              <a:t>Συνεργασία </a:t>
            </a:r>
            <a:r>
              <a:rPr lang="el-GR" sz="2000" dirty="0" smtClean="0">
                <a:solidFill>
                  <a:schemeClr val="bg1"/>
                </a:solidFill>
              </a:rPr>
              <a:t>με</a:t>
            </a:r>
            <a:r>
              <a:rPr lang="el-GR" sz="2000" b="1" dirty="0" smtClean="0">
                <a:solidFill>
                  <a:schemeClr val="bg1"/>
                </a:solidFill>
              </a:rPr>
              <a:t> Φορείς </a:t>
            </a:r>
            <a:r>
              <a:rPr lang="el-GR" sz="2000" dirty="0" smtClean="0">
                <a:solidFill>
                  <a:schemeClr val="bg1"/>
                </a:solidFill>
              </a:rPr>
              <a:t>και</a:t>
            </a:r>
            <a:r>
              <a:rPr lang="el-GR" sz="2000" b="1" dirty="0" smtClean="0">
                <a:solidFill>
                  <a:schemeClr val="bg1"/>
                </a:solidFill>
              </a:rPr>
              <a:t> Υπηρεσίες </a:t>
            </a:r>
            <a:r>
              <a:rPr lang="el-GR" sz="2000" dirty="0" smtClean="0">
                <a:solidFill>
                  <a:schemeClr val="bg1"/>
                </a:solidFill>
              </a:rPr>
              <a:t>(π.χ. Αστυνομία, Λιμενικό, Εισαγγελικές Αρχές, ΟΤΑ, Δασαρχεία, Πυροσβεστική, Πολεοδομία</a:t>
            </a:r>
            <a:r>
              <a:rPr lang="el-GR" sz="2000" dirty="0" smtClean="0">
                <a:solidFill>
                  <a:schemeClr val="bg1"/>
                </a:solidFill>
              </a:rPr>
              <a:t>)</a:t>
            </a:r>
            <a:endParaRPr lang="en-US" sz="2000" dirty="0" smtClean="0">
              <a:solidFill>
                <a:schemeClr val="bg1"/>
              </a:solidFill>
            </a:endParaRPr>
          </a:p>
          <a:p>
            <a:pPr marL="342900" indent="-342900" algn="just">
              <a:buFont typeface="Wingdings" panose="05000000000000000000" pitchFamily="2" charset="2"/>
              <a:buChar char="ü"/>
            </a:pPr>
            <a:r>
              <a:rPr lang="el-GR" sz="2000" b="1" dirty="0" smtClean="0">
                <a:solidFill>
                  <a:schemeClr val="bg1"/>
                </a:solidFill>
              </a:rPr>
              <a:t>Η </a:t>
            </a:r>
            <a:r>
              <a:rPr lang="el-GR" sz="2000" b="1" dirty="0" smtClean="0">
                <a:solidFill>
                  <a:schemeClr val="bg1"/>
                </a:solidFill>
              </a:rPr>
              <a:t>κατάρτιση μελετών και ερευνών, καθώς και η εκτέλεση τεχνικών ή άλλων έργων</a:t>
            </a:r>
            <a:r>
              <a:rPr lang="el-GR" sz="2000" dirty="0" smtClean="0">
                <a:solidFill>
                  <a:schemeClr val="bg1"/>
                </a:solidFill>
              </a:rPr>
              <a:t> που περιλαμβάνονται στο οικείο σχέδιο διαχείρισης και στα αντίστοιχα προγράμματα δράσης και είναι απαραίτητα για την προστασία, διατήρηση, αποκατάσταση και ανάδειξη των προστατευόμενων περιοχών</a:t>
            </a:r>
            <a:endParaRPr lang="el-GR" sz="2000" dirty="0">
              <a:solidFill>
                <a:schemeClr val="bg1"/>
              </a:solidFill>
            </a:endParaRPr>
          </a:p>
        </p:txBody>
      </p:sp>
      <p:sp>
        <p:nvSpPr>
          <p:cNvPr id="614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a:srcRect t="2728" b="9079"/>
          <a:stretch>
            <a:fillRect/>
          </a:stretch>
        </p:blipFill>
        <p:spPr bwMode="auto">
          <a:xfrm>
            <a:off x="1" y="0"/>
            <a:ext cx="9144000" cy="6858000"/>
          </a:xfrm>
          <a:prstGeom prst="rect">
            <a:avLst/>
          </a:prstGeom>
          <a:noFill/>
          <a:ln w="9525">
            <a:noFill/>
            <a:miter lim="800000"/>
            <a:headEnd/>
            <a:tailEnd/>
          </a:ln>
        </p:spPr>
      </p:pic>
      <p:sp>
        <p:nvSpPr>
          <p:cNvPr id="3" name="2 - Ορθογώνιο"/>
          <p:cNvSpPr/>
          <p:nvPr/>
        </p:nvSpPr>
        <p:spPr>
          <a:xfrm>
            <a:off x="4143372" y="857232"/>
            <a:ext cx="5000628" cy="1754326"/>
          </a:xfrm>
          <a:prstGeom prst="rect">
            <a:avLst/>
          </a:prstGeom>
        </p:spPr>
        <p:txBody>
          <a:bodyPr wrap="square">
            <a:spAutoFit/>
          </a:bodyPr>
          <a:lstStyle/>
          <a:p>
            <a:pPr algn="ct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ΕΥΧΑΡΙΣΤΩ  ΓΙΑ ΤΗΝ ΠΡΟΣΟΧΗ ΣΑΣ</a:t>
            </a:r>
          </a:p>
          <a:p>
            <a:pPr algn="ctr"/>
            <a:endPar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ΑΘΗΝΑ  ΠΑΝΑΓΙΩΤΟΥ </a:t>
            </a:r>
            <a:endParaRPr lang="el-GR" dirty="0" smtClean="0"/>
          </a:p>
          <a:p>
            <a:pPr algn="ctr"/>
            <a:endPar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ΠΡΟΕΔΡΟΣ  ΤΟΥ  ΦΔΠΠ</a:t>
            </a:r>
          </a:p>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ΘΕΡΜΑΪΚΟΥ  ΚΟΛΠΟΥ</a:t>
            </a: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l-G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bwMode="auto">
          <a:noFill/>
        </p:spPr>
        <p:txBody>
          <a:bodyPr wrap="square" lIns="91440" tIns="45720" rIns="91440" bIns="45720" numCol="1" anchorCtr="0" compatLnSpc="1">
            <a:prstTxWarp prst="textNoShape">
              <a:avLst/>
            </a:prstTxWarp>
          </a:bodyPr>
          <a:lstStyle/>
          <a:p>
            <a:pPr indent="0" eaLnBrk="1" hangingPunct="1"/>
            <a:endParaRPr lang="el-GR" smtClean="0">
              <a:ln>
                <a:noFill/>
              </a:ln>
              <a:effectLst/>
            </a:endParaRPr>
          </a:p>
        </p:txBody>
      </p:sp>
      <p:sp>
        <p:nvSpPr>
          <p:cNvPr id="10243" name="Rectangle 3"/>
          <p:cNvSpPr>
            <a:spLocks noGrp="1"/>
          </p:cNvSpPr>
          <p:nvPr>
            <p:ph idx="1"/>
          </p:nvPr>
        </p:nvSpPr>
        <p:spPr/>
        <p:txBody>
          <a:bodyPr/>
          <a:lstStyle/>
          <a:p>
            <a:pPr eaLnBrk="1" hangingPunct="1"/>
            <a:endParaRPr lang="el-GR" smtClean="0"/>
          </a:p>
        </p:txBody>
      </p:sp>
      <p:pic>
        <p:nvPicPr>
          <p:cNvPr id="10244" name="Picture 4" descr="thermaikos"/>
          <p:cNvPicPr>
            <a:picLocks noChangeAspect="1" noChangeArrowheads="1"/>
          </p:cNvPicPr>
          <p:nvPr/>
        </p:nvPicPr>
        <p:blipFill>
          <a:blip r:embed="rId2"/>
          <a:srcRect/>
          <a:stretch>
            <a:fillRect/>
          </a:stretch>
        </p:blipFill>
        <p:spPr bwMode="auto">
          <a:xfrm>
            <a:off x="-2628900" y="-747713"/>
            <a:ext cx="14443075" cy="7489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bwMode="auto">
          <a:xfrm>
            <a:off x="457200" y="268288"/>
            <a:ext cx="8229600" cy="928687"/>
          </a:xfrm>
          <a:noFill/>
        </p:spPr>
        <p:txBody>
          <a:bodyPr wrap="square" lIns="91440" tIns="45720" rIns="91440" bIns="45720" numCol="1" anchorCtr="0" compatLnSpc="1">
            <a:prstTxWarp prst="textNoShape">
              <a:avLst/>
            </a:prstTxWarp>
            <a:normAutofit/>
          </a:bodyPr>
          <a:lstStyle/>
          <a:p>
            <a:pPr algn="ctr"/>
            <a:r>
              <a:rPr lang="el-GR" sz="1600" b="1" dirty="0" smtClean="0">
                <a:ln>
                  <a:noFill/>
                </a:ln>
                <a:solidFill>
                  <a:srgbClr val="C00000"/>
                </a:solidFill>
                <a:effectLst/>
                <a:latin typeface="Arial" pitchFamily="34" charset="0"/>
              </a:rPr>
              <a:t>ΑΠΌ ΤΙΣ ΠΡΩΤΕΣ ΠΡΟΤΑΙΡΕΟΤΗΤΕΣ ΤΟΥ ΦΟΡΕΑ </a:t>
            </a:r>
            <a:r>
              <a:rPr lang="el-GR" sz="1600" b="1" cap="all" dirty="0" smtClean="0">
                <a:solidFill>
                  <a:srgbClr val="C00000"/>
                </a:solidFill>
                <a:latin typeface="Arial" pitchFamily="34" charset="0"/>
              </a:rPr>
              <a:t>Ένα συμβόλαιο (σύμφωνο) για το Θερμαϊκό </a:t>
            </a:r>
          </a:p>
        </p:txBody>
      </p:sp>
      <p:sp>
        <p:nvSpPr>
          <p:cNvPr id="29699" name="Rectangle 3"/>
          <p:cNvSpPr>
            <a:spLocks noGrp="1"/>
          </p:cNvSpPr>
          <p:nvPr>
            <p:ph idx="1"/>
          </p:nvPr>
        </p:nvSpPr>
        <p:spPr/>
        <p:txBody>
          <a:bodyPr/>
          <a:lstStyle/>
          <a:p>
            <a:pPr eaLnBrk="1" hangingPunct="1"/>
            <a:endParaRPr lang="el-GR" smtClean="0"/>
          </a:p>
        </p:txBody>
      </p:sp>
      <p:pic>
        <p:nvPicPr>
          <p:cNvPr id="29700" name="Picture 4" descr="ΠΑΡΑΛΙΑΚΟ ΜΕΤΩΠΟ1"/>
          <p:cNvPicPr>
            <a:picLocks noChangeAspect="1" noChangeArrowheads="1"/>
          </p:cNvPicPr>
          <p:nvPr/>
        </p:nvPicPr>
        <p:blipFill>
          <a:blip r:embed="rId3"/>
          <a:srcRect/>
          <a:stretch>
            <a:fillRect/>
          </a:stretch>
        </p:blipFill>
        <p:spPr bwMode="auto">
          <a:xfrm>
            <a:off x="107950" y="1268413"/>
            <a:ext cx="9036050" cy="5357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214282" y="0"/>
            <a:ext cx="8786874"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l-GR" sz="2000" b="0" i="0" u="none" strike="noStrike" cap="none" normalizeH="0" baseline="0" dirty="0" smtClean="0">
                <a:ln>
                  <a:noFill/>
                </a:ln>
                <a:solidFill>
                  <a:srgbClr val="444444"/>
                </a:solidFill>
                <a:effectLst/>
                <a:latin typeface="+mj-lt"/>
                <a:ea typeface="Times New Roman" pitchFamily="18" charset="0"/>
                <a:cs typeface="Arial" pitchFamily="34" charset="0"/>
              </a:rPr>
              <a:t>Η σημερινή κατάσταση του Θερμαϊκού, αν και βελτιωμένη συγκριτικά με το παρελθόν, εξακολουθεί να παρουσιάζει σημαντικά και ποικίλα προβλήματα:</a:t>
            </a:r>
          </a:p>
          <a:p>
            <a:pPr marL="0" marR="0" lvl="0" indent="0" algn="l" defTabSz="914400" rtl="0" eaLnBrk="1" fontAlgn="base" latinLnBrk="0" hangingPunct="1">
              <a:lnSpc>
                <a:spcPct val="100000"/>
              </a:lnSpc>
              <a:spcBef>
                <a:spcPct val="0"/>
              </a:spcBef>
              <a:spcAft>
                <a:spcPct val="0"/>
              </a:spcAft>
              <a:buClrTx/>
              <a:buSzTx/>
              <a:tabLst/>
            </a:pPr>
            <a:endParaRPr kumimoji="0" lang="el-GR" sz="2000" b="0" i="0" u="none" strike="noStrike" cap="none" normalizeH="0" baseline="0" dirty="0" smtClean="0">
              <a:ln>
                <a:noFill/>
              </a:ln>
              <a:solidFill>
                <a:srgbClr val="444444"/>
              </a:solidFill>
              <a:effectLst/>
              <a:latin typeface="+mj-l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2000" b="0" i="0" u="none" strike="noStrike" cap="none" normalizeH="0" baseline="0" dirty="0" smtClean="0">
                <a:ln>
                  <a:noFill/>
                </a:ln>
                <a:solidFill>
                  <a:srgbClr val="444444"/>
                </a:solidFill>
                <a:effectLst/>
                <a:latin typeface="+mj-lt"/>
                <a:ea typeface="Times New Roman" pitchFamily="18" charset="0"/>
                <a:cs typeface="Arial" pitchFamily="34" charset="0"/>
              </a:rPr>
              <a:t> ρύπανση υδάτων, απόρριψη αποβλήτων, μη ορθολογική διαχείριση φερτών υλικών των ποταμών που εκβάλλουν στον Θερμαϊκό, μη </a:t>
            </a:r>
            <a:r>
              <a:rPr kumimoji="0" lang="el-GR" sz="2000" b="0" i="0" u="none" strike="noStrike" cap="none" normalizeH="0" baseline="0" dirty="0" err="1" smtClean="0">
                <a:ln>
                  <a:noFill/>
                </a:ln>
                <a:solidFill>
                  <a:srgbClr val="444444"/>
                </a:solidFill>
                <a:effectLst/>
                <a:latin typeface="+mj-lt"/>
                <a:ea typeface="Times New Roman" pitchFamily="18" charset="0"/>
                <a:cs typeface="Arial" pitchFamily="34" charset="0"/>
              </a:rPr>
              <a:t>αειφορική</a:t>
            </a:r>
            <a:r>
              <a:rPr kumimoji="0" lang="el-GR" sz="2000" b="0" i="0" u="none" strike="noStrike" cap="none" normalizeH="0" baseline="0" dirty="0" smtClean="0">
                <a:ln>
                  <a:noFill/>
                </a:ln>
                <a:solidFill>
                  <a:srgbClr val="444444"/>
                </a:solidFill>
                <a:effectLst/>
                <a:latin typeface="+mj-lt"/>
                <a:ea typeface="Times New Roman" pitchFamily="18" charset="0"/>
                <a:cs typeface="Arial" pitchFamily="34" charset="0"/>
              </a:rPr>
              <a:t> χρήση υδατικών και αλιευτικών πόρων, μη ολοκληρωμένη προστασία και διαχείριση του φυσικού περιβάλλοντος, αυξημένη οικιστική-τουριστική πίεση, έντονη οικονομική και βιομηχανική δραστηριότητα, εγκαταστάσεις πετρελαιοειδών, υποβάθμιση δυτικού μετώπου, μη αξιοποίηση παράκτιου μετώπου, </a:t>
            </a:r>
            <a:r>
              <a:rPr kumimoji="0" lang="el-GR" sz="2000" b="0" i="0" u="none" strike="noStrike" cap="none" normalizeH="0" baseline="0" dirty="0" err="1" smtClean="0">
                <a:ln>
                  <a:noFill/>
                </a:ln>
                <a:solidFill>
                  <a:srgbClr val="444444"/>
                </a:solidFill>
                <a:effectLst/>
                <a:latin typeface="+mj-lt"/>
                <a:ea typeface="Times New Roman" pitchFamily="18" charset="0"/>
                <a:cs typeface="Arial" pitchFamily="34" charset="0"/>
              </a:rPr>
              <a:t>κ.λ.π</a:t>
            </a:r>
            <a:r>
              <a:rPr kumimoji="0" lang="el-GR" sz="2000" b="0" i="0" u="none" strike="noStrike" cap="none" normalizeH="0" baseline="0" dirty="0" smtClean="0">
                <a:ln>
                  <a:noFill/>
                </a:ln>
                <a:solidFill>
                  <a:srgbClr val="444444"/>
                </a:solidFill>
                <a:effectLst/>
                <a:latin typeface="+mj-lt"/>
                <a:ea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l-GR" sz="2000" b="0" i="0" u="none" strike="noStrike" cap="none" normalizeH="0" baseline="0" dirty="0" smtClean="0">
              <a:ln>
                <a:noFill/>
              </a:ln>
              <a:solidFill>
                <a:srgbClr val="444444"/>
              </a:solidFill>
              <a:effectLst/>
              <a:latin typeface="+mj-lt"/>
              <a:ea typeface="Times New Roman" pitchFamily="18" charset="0"/>
              <a:cs typeface="Arial" pitchFamily="34" charset="0"/>
            </a:endParaRPr>
          </a:p>
          <a:p>
            <a:pPr fontAlgn="base">
              <a:spcBef>
                <a:spcPct val="0"/>
              </a:spcBef>
              <a:spcAft>
                <a:spcPct val="0"/>
              </a:spcAft>
              <a:buFont typeface="Arial" pitchFamily="34" charset="0"/>
              <a:buChar char="•"/>
            </a:pPr>
            <a:r>
              <a:rPr lang="el-GR" sz="2000" dirty="0" smtClean="0">
                <a:latin typeface="+mj-lt"/>
              </a:rPr>
              <a:t>Στον Θερμαϊκό συν-λειτουργούν πολλοί φορείς, ενώ τέμνονται πολλές οικονομικές και περιβαλλοντικές δραστηριότητες, ο Φορέας Διαχείρισης προσπαθεί να δημιουργήσει έ να χώρο </a:t>
            </a:r>
            <a:r>
              <a:rPr lang="el-GR" sz="2000" dirty="0" err="1" smtClean="0">
                <a:latin typeface="+mj-lt"/>
              </a:rPr>
              <a:t>συναντίληψης</a:t>
            </a:r>
            <a:r>
              <a:rPr lang="el-GR" sz="2000" dirty="0" smtClean="0">
                <a:latin typeface="+mj-lt"/>
              </a:rPr>
              <a:t> και κοινής δράσης όλων όσων έχουν αρμοδιότητα στο Θερμαϊκό. </a:t>
            </a:r>
          </a:p>
          <a:p>
            <a:pPr fontAlgn="base">
              <a:spcBef>
                <a:spcPct val="0"/>
              </a:spcBef>
              <a:spcAft>
                <a:spcPct val="0"/>
              </a:spcAft>
              <a:buFont typeface="Arial" pitchFamily="34" charset="0"/>
              <a:buChar char="•"/>
            </a:pPr>
            <a:r>
              <a:rPr lang="el-GR" sz="2000" dirty="0" smtClean="0">
                <a:latin typeface="+mj-lt"/>
              </a:rPr>
              <a:t>Το πρότυπο αυτό θα προσομοιάζει στις συμφωνίες τύπου </a:t>
            </a:r>
            <a:r>
              <a:rPr lang="en-US" sz="2000" dirty="0" smtClean="0">
                <a:latin typeface="+mj-lt"/>
              </a:rPr>
              <a:t>Local Agenda</a:t>
            </a:r>
            <a:r>
              <a:rPr lang="el-GR" sz="2000" dirty="0" smtClean="0">
                <a:latin typeface="+mj-lt"/>
              </a:rPr>
              <a:t> 21 (</a:t>
            </a:r>
            <a:r>
              <a:rPr lang="en-US" sz="2000" dirty="0" smtClean="0">
                <a:latin typeface="+mj-lt"/>
              </a:rPr>
              <a:t>OHE</a:t>
            </a:r>
            <a:r>
              <a:rPr lang="el-GR" sz="2000" dirty="0" smtClean="0">
                <a:latin typeface="+mj-lt"/>
              </a:rPr>
              <a:t>, Διάσκεψη του Ρίο, 1992) και παράλληλα με τον συντονισμό θέλει να εξασφαλίσει την αξιοποίηση όλων των δυνάμεων με βάση την αρχή της κοινής ευθύνης για το περιβάλλον (ΕΕ).</a:t>
            </a:r>
          </a:p>
          <a:p>
            <a:pPr lvl="0" fontAlgn="base">
              <a:spcBef>
                <a:spcPct val="0"/>
              </a:spcBef>
              <a:spcAft>
                <a:spcPct val="0"/>
              </a:spcAft>
            </a:pPr>
            <a:endParaRPr kumimoji="0" lang="el-GR" sz="2000" b="0" i="0" u="none" strike="noStrike" cap="none" normalizeH="0" baseline="0" dirty="0" smtClean="0">
              <a:ln>
                <a:noFill/>
              </a:ln>
              <a:solidFill>
                <a:srgbClr val="444444"/>
              </a:solidFill>
              <a:effectLst/>
              <a:latin typeface="+mj-lt"/>
              <a:ea typeface="Times New Roman" pitchFamily="18" charset="0"/>
              <a:cs typeface="Arial" pitchFamily="34" charset="0"/>
            </a:endParaRPr>
          </a:p>
          <a:p>
            <a:pPr lvl="0" fontAlgn="base">
              <a:spcBef>
                <a:spcPct val="0"/>
              </a:spcBef>
              <a:spcAft>
                <a:spcPct val="0"/>
              </a:spcAft>
            </a:pPr>
            <a:endParaRPr kumimoji="0" lang="el-GR" sz="2000" b="0" i="0" u="none" strike="noStrike" cap="none" normalizeH="0" baseline="0" dirty="0" smtClean="0">
              <a:ln>
                <a:noFill/>
              </a:ln>
              <a:solidFill>
                <a:srgbClr val="444444"/>
              </a:solidFill>
              <a:effectLst/>
              <a:latin typeface="+mj-l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868</TotalTime>
  <Words>3009</Words>
  <PresentationFormat>Προβολή στην οθόνη (4:3)</PresentationFormat>
  <Paragraphs>407</Paragraphs>
  <Slides>60</Slides>
  <Notes>12</Notes>
  <HiddenSlides>0</HiddenSlides>
  <MMClips>3</MMClips>
  <ScaleCrop>false</ScaleCrop>
  <HeadingPairs>
    <vt:vector size="4" baseType="variant">
      <vt:variant>
        <vt:lpstr>Θέμα</vt:lpstr>
      </vt:variant>
      <vt:variant>
        <vt:i4>1</vt:i4>
      </vt:variant>
      <vt:variant>
        <vt:lpstr>Τίτλοι διαφανειών</vt:lpstr>
      </vt:variant>
      <vt:variant>
        <vt:i4>60</vt:i4>
      </vt:variant>
    </vt:vector>
  </HeadingPairs>
  <TitlesOfParts>
    <vt:vector size="61" baseType="lpstr">
      <vt:lpstr>Ροή</vt:lpstr>
      <vt:lpstr>Διαφάνεια 1</vt:lpstr>
      <vt:lpstr>Διαφάνεια 2</vt:lpstr>
      <vt:lpstr>Διαφάνεια 3</vt:lpstr>
      <vt:lpstr>Διαφάνεια 4</vt:lpstr>
      <vt:lpstr>Διαφάνεια 5</vt:lpstr>
      <vt:lpstr>  ΑΡΜΟΔΙΟΤΗΤΕΣ ΔΡΑΣΕΙΣ ΤΟΥ ΦΟΡΕΑ</vt:lpstr>
      <vt:lpstr>Διαφάνεια 7</vt:lpstr>
      <vt:lpstr>ΑΠΌ ΤΙΣ ΠΡΩΤΕΣ ΠΡΟΤΑΙΡΕΟΤΗΤΕΣ ΤΟΥ ΦΟΡΕΑ Ένα συμβόλαιο (σύμφωνο) για το Θερμαϊκό </vt:lpstr>
      <vt:lpstr>Διαφάνεια 9</vt:lpstr>
      <vt:lpstr>Διαφάνεια 10</vt:lpstr>
      <vt:lpstr>Διαφάνεια 11</vt:lpstr>
      <vt:lpstr>Διαφάνεια 12</vt:lpstr>
      <vt:lpstr>Διαφάνεια 13</vt:lpstr>
      <vt:lpstr>Διαφάνεια 14</vt:lpstr>
      <vt:lpstr>Το Εθνικό Πάρκο Δέλτα Αξιού</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ΟΙ ΠΙΕΣΕΙΣ ΠΟΥ ΑΣΚΟΥΝΤΑΙ  </vt:lpstr>
      <vt:lpstr>ΚΛΙΜΑΤΙΚΗ ΚΡΙΣΗ …</vt:lpstr>
      <vt:lpstr>Διαφάνεια 43</vt:lpstr>
      <vt:lpstr>Διαφάνεια 44</vt:lpstr>
      <vt:lpstr>διασυνοριακή  ρύπανση</vt:lpstr>
      <vt:lpstr>ρύπανση των επιφανειακών  και υπόγειων υδάτων </vt:lpstr>
      <vt:lpstr>  παλιά βυρσοδεψία – τάφρος βυρσοδεψιών</vt:lpstr>
      <vt:lpstr>απειλές - προβλήματα</vt:lpstr>
      <vt:lpstr>Διαφάνεια 49</vt:lpstr>
      <vt:lpstr>Διαφάνεια 50</vt:lpstr>
      <vt:lpstr>Διαφάνεια 51</vt:lpstr>
      <vt:lpstr>ΚΕΝΤΡΑ ΕΝΗΜΕΡΩΣΗΣ Ο Φορέας Διαχείρισης λειτουργεί δύο σημεία υποδοχής επισκεπτών, το Κέντρο Πληροφόρησης Δέλτα Αξιού στη Χαλάστρα και το Παρατηρητήριο Πουλιών Νέας Αγαθούπολης στην Πιερία</vt:lpstr>
      <vt:lpstr>Διαφάνεια 53</vt:lpstr>
      <vt:lpstr>ΕΚΔΗΛΩΣΕΙΣ </vt:lpstr>
      <vt:lpstr>Διαφάνεια 55</vt:lpstr>
      <vt:lpstr>Διαφάνεια 56</vt:lpstr>
      <vt:lpstr>Διαφάνεια 57</vt:lpstr>
      <vt:lpstr>Διαφάνεια 58</vt:lpstr>
      <vt:lpstr>Διαφάνεια 59</vt:lpstr>
      <vt:lpstr>Διαφάνεια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PC</dc:creator>
  <cp:lastModifiedBy>PC</cp:lastModifiedBy>
  <cp:revision>100</cp:revision>
  <dcterms:created xsi:type="dcterms:W3CDTF">2021-06-07T07:47:23Z</dcterms:created>
  <dcterms:modified xsi:type="dcterms:W3CDTF">2021-09-09T16:23:06Z</dcterms:modified>
</cp:coreProperties>
</file>